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4"/>
  </p:notesMasterIdLst>
  <p:sldIdLst>
    <p:sldId id="256" r:id="rId2"/>
    <p:sldId id="272" r:id="rId3"/>
    <p:sldId id="258" r:id="rId4"/>
    <p:sldId id="265" r:id="rId5"/>
    <p:sldId id="264" r:id="rId6"/>
    <p:sldId id="266" r:id="rId7"/>
    <p:sldId id="275" r:id="rId8"/>
    <p:sldId id="267" r:id="rId9"/>
    <p:sldId id="276" r:id="rId10"/>
    <p:sldId id="269" r:id="rId11"/>
    <p:sldId id="270" r:id="rId12"/>
    <p:sldId id="271"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ACC954-BE9B-43CC-A584-79BED2F8E7D7}">
  <a:tblStyle styleId="{2CACC954-BE9B-43CC-A584-79BED2F8E7D7}" styleName="Table_0">
    <a:wholeTbl>
      <a:tcTxStyle b="off" i="off">
        <a:font>
          <a:latin typeface="Tw Cen MT"/>
          <a:ea typeface="Tw Cen MT"/>
          <a:cs typeface="Tw Cen MT"/>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45AD93-0798-451F-95DD-62AB78F739B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4660"/>
  </p:normalViewPr>
  <p:slideViewPr>
    <p:cSldViewPr snapToGrid="0">
      <p:cViewPr varScale="1">
        <p:scale>
          <a:sx n="78" d="100"/>
          <a:sy n="78"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1F0E5A-57D0-4BB1-85CC-5CD466033D9C}" type="doc">
      <dgm:prSet loTypeId="urn:microsoft.com/office/officeart/2005/8/layout/process2" loCatId="process" qsTypeId="urn:microsoft.com/office/officeart/2005/8/quickstyle/simple1" qsCatId="simple" csTypeId="urn:microsoft.com/office/officeart/2005/8/colors/accent0_1" csCatId="mainScheme" phldr="1"/>
      <dgm:spPr/>
    </dgm:pt>
    <dgm:pt modelId="{5A5BF32E-83C8-48ED-A53F-E8FABB413B82}">
      <dgm:prSet phldrT="[Text]"/>
      <dgm:spPr/>
      <dgm:t>
        <a:bodyPr/>
        <a:lstStyle/>
        <a:p>
          <a:r>
            <a:rPr lang="en-IN"/>
            <a:t>Collect Images</a:t>
          </a:r>
        </a:p>
      </dgm:t>
    </dgm:pt>
    <dgm:pt modelId="{EE7A446F-8AFA-4B34-A3E4-5F2283F1F06B}" type="parTrans" cxnId="{D8AC207C-1492-4E96-9933-839589657453}">
      <dgm:prSet/>
      <dgm:spPr/>
      <dgm:t>
        <a:bodyPr/>
        <a:lstStyle/>
        <a:p>
          <a:endParaRPr lang="en-IN"/>
        </a:p>
      </dgm:t>
    </dgm:pt>
    <dgm:pt modelId="{D593F4F2-C1F4-4D6F-B48C-F09B6DE9F0BA}" type="sibTrans" cxnId="{D8AC207C-1492-4E96-9933-839589657453}">
      <dgm:prSet/>
      <dgm:spPr/>
      <dgm:t>
        <a:bodyPr/>
        <a:lstStyle/>
        <a:p>
          <a:endParaRPr lang="en-IN"/>
        </a:p>
      </dgm:t>
    </dgm:pt>
    <dgm:pt modelId="{BB452BB0-8A62-46DF-A121-13F80B929BA8}">
      <dgm:prSet phldrT="[Text]"/>
      <dgm:spPr/>
      <dgm:t>
        <a:bodyPr/>
        <a:lstStyle/>
        <a:p>
          <a:r>
            <a:rPr lang="en-IN"/>
            <a:t>Label Images</a:t>
          </a:r>
        </a:p>
      </dgm:t>
    </dgm:pt>
    <dgm:pt modelId="{C72F69A2-6AB9-4B05-81F7-D667CC22C455}" type="parTrans" cxnId="{FA34207B-369A-4A77-8B23-2210979E8210}">
      <dgm:prSet/>
      <dgm:spPr/>
      <dgm:t>
        <a:bodyPr/>
        <a:lstStyle/>
        <a:p>
          <a:endParaRPr lang="en-IN"/>
        </a:p>
      </dgm:t>
    </dgm:pt>
    <dgm:pt modelId="{3F73A63E-B3B9-4384-9B92-3E2C6D2706DE}" type="sibTrans" cxnId="{FA34207B-369A-4A77-8B23-2210979E8210}">
      <dgm:prSet/>
      <dgm:spPr/>
      <dgm:t>
        <a:bodyPr/>
        <a:lstStyle/>
        <a:p>
          <a:endParaRPr lang="en-IN"/>
        </a:p>
      </dgm:t>
    </dgm:pt>
    <dgm:pt modelId="{947A26A0-29B7-4785-A6A7-51E8D371A461}">
      <dgm:prSet phldrT="[Text]"/>
      <dgm:spPr/>
      <dgm:t>
        <a:bodyPr/>
        <a:lstStyle/>
        <a:p>
          <a:pPr>
            <a:buClrTx/>
            <a:buSzTx/>
            <a:buFont typeface="Arial" panose="020B0604020202020204" pitchFamily="34" charset="0"/>
            <a:buChar char="•"/>
          </a:pPr>
          <a:r>
            <a:rPr lang="en-IN" dirty="0"/>
            <a:t>Create Label Map</a:t>
          </a:r>
        </a:p>
      </dgm:t>
    </dgm:pt>
    <dgm:pt modelId="{AACD4A9D-B575-4587-B07A-1D552BABB0E3}" type="parTrans" cxnId="{FFFA6157-AF97-4673-9489-0AEA91DA16DC}">
      <dgm:prSet/>
      <dgm:spPr/>
      <dgm:t>
        <a:bodyPr/>
        <a:lstStyle/>
        <a:p>
          <a:endParaRPr lang="en-IN"/>
        </a:p>
      </dgm:t>
    </dgm:pt>
    <dgm:pt modelId="{537CC21D-717A-445E-9817-0298A7AD334E}" type="sibTrans" cxnId="{FFFA6157-AF97-4673-9489-0AEA91DA16DC}">
      <dgm:prSet/>
      <dgm:spPr/>
      <dgm:t>
        <a:bodyPr/>
        <a:lstStyle/>
        <a:p>
          <a:endParaRPr lang="en-IN"/>
        </a:p>
      </dgm:t>
    </dgm:pt>
    <dgm:pt modelId="{70540183-5E54-4E6B-A7D0-486D9B5927FA}">
      <dgm:prSet phldrT="[Text]"/>
      <dgm:spPr/>
      <dgm:t>
        <a:bodyPr/>
        <a:lstStyle/>
        <a:p>
          <a:r>
            <a:rPr lang="en-IN"/>
            <a:t>Train Model</a:t>
          </a:r>
        </a:p>
      </dgm:t>
    </dgm:pt>
    <dgm:pt modelId="{854823F6-1E94-4CD8-9A84-DE8805228CCE}" type="parTrans" cxnId="{1717BDFF-8BEC-4585-BB7E-914253DD7482}">
      <dgm:prSet/>
      <dgm:spPr/>
      <dgm:t>
        <a:bodyPr/>
        <a:lstStyle/>
        <a:p>
          <a:endParaRPr lang="en-IN"/>
        </a:p>
      </dgm:t>
    </dgm:pt>
    <dgm:pt modelId="{01CB4695-95A6-41E2-94A5-4B887E3FD805}" type="sibTrans" cxnId="{1717BDFF-8BEC-4585-BB7E-914253DD7482}">
      <dgm:prSet/>
      <dgm:spPr/>
      <dgm:t>
        <a:bodyPr/>
        <a:lstStyle/>
        <a:p>
          <a:endParaRPr lang="en-IN"/>
        </a:p>
      </dgm:t>
    </dgm:pt>
    <dgm:pt modelId="{F77E30EE-21C8-470C-8BE6-5DF943AF4DDA}">
      <dgm:prSet phldrT="[Text]"/>
      <dgm:spPr/>
      <dgm:t>
        <a:bodyPr/>
        <a:lstStyle/>
        <a:p>
          <a:r>
            <a:rPr lang="en-IN"/>
            <a:t>Detect</a:t>
          </a:r>
        </a:p>
      </dgm:t>
    </dgm:pt>
    <dgm:pt modelId="{D804D4C7-ED2C-42F4-9217-48F0C335CEB8}" type="parTrans" cxnId="{744316C3-05AC-4A8F-ABA3-29043550EEF2}">
      <dgm:prSet/>
      <dgm:spPr/>
      <dgm:t>
        <a:bodyPr/>
        <a:lstStyle/>
        <a:p>
          <a:endParaRPr lang="en-IN"/>
        </a:p>
      </dgm:t>
    </dgm:pt>
    <dgm:pt modelId="{AC8071D9-F90C-44D9-BDFB-BCE989B1D727}" type="sibTrans" cxnId="{744316C3-05AC-4A8F-ABA3-29043550EEF2}">
      <dgm:prSet/>
      <dgm:spPr/>
      <dgm:t>
        <a:bodyPr/>
        <a:lstStyle/>
        <a:p>
          <a:endParaRPr lang="en-IN"/>
        </a:p>
      </dgm:t>
    </dgm:pt>
    <dgm:pt modelId="{A5B6AF70-E3FA-462C-8463-189BFB721C34}">
      <dgm:prSet/>
      <dgm:spPr/>
      <dgm:t>
        <a:bodyPr/>
        <a:lstStyle/>
        <a:p>
          <a:pPr>
            <a:buClrTx/>
            <a:buSzTx/>
            <a:buFont typeface="Arial" panose="020B0604020202020204" pitchFamily="34" charset="0"/>
            <a:buChar char="•"/>
          </a:pPr>
          <a:r>
            <a:rPr lang="en-IN" dirty="0"/>
            <a:t>Create TF-Records</a:t>
          </a:r>
        </a:p>
      </dgm:t>
    </dgm:pt>
    <dgm:pt modelId="{125242D2-91D5-418D-9298-8264689329FE}" type="parTrans" cxnId="{B3CE97F9-7DB4-4D5A-8FC9-9987E5D9233B}">
      <dgm:prSet/>
      <dgm:spPr/>
      <dgm:t>
        <a:bodyPr/>
        <a:lstStyle/>
        <a:p>
          <a:endParaRPr lang="en-IN"/>
        </a:p>
      </dgm:t>
    </dgm:pt>
    <dgm:pt modelId="{A9882824-573D-48C0-B898-A34E10223B0B}" type="sibTrans" cxnId="{B3CE97F9-7DB4-4D5A-8FC9-9987E5D9233B}">
      <dgm:prSet/>
      <dgm:spPr/>
      <dgm:t>
        <a:bodyPr/>
        <a:lstStyle/>
        <a:p>
          <a:endParaRPr lang="en-IN"/>
        </a:p>
      </dgm:t>
    </dgm:pt>
    <dgm:pt modelId="{6BA0B7FB-6F28-4FF6-B8C7-047D879E47F3}" type="pres">
      <dgm:prSet presAssocID="{161F0E5A-57D0-4BB1-85CC-5CD466033D9C}" presName="linearFlow" presStyleCnt="0">
        <dgm:presLayoutVars>
          <dgm:resizeHandles val="exact"/>
        </dgm:presLayoutVars>
      </dgm:prSet>
      <dgm:spPr/>
    </dgm:pt>
    <dgm:pt modelId="{1367823F-E32E-41C5-8623-DE82C1F5B091}" type="pres">
      <dgm:prSet presAssocID="{5A5BF32E-83C8-48ED-A53F-E8FABB413B82}" presName="node" presStyleLbl="node1" presStyleIdx="0" presStyleCnt="6">
        <dgm:presLayoutVars>
          <dgm:bulletEnabled val="1"/>
        </dgm:presLayoutVars>
      </dgm:prSet>
      <dgm:spPr/>
    </dgm:pt>
    <dgm:pt modelId="{B66EABE5-FC11-488C-97C5-FBE42F3EB767}" type="pres">
      <dgm:prSet presAssocID="{D593F4F2-C1F4-4D6F-B48C-F09B6DE9F0BA}" presName="sibTrans" presStyleLbl="sibTrans2D1" presStyleIdx="0" presStyleCnt="5"/>
      <dgm:spPr/>
    </dgm:pt>
    <dgm:pt modelId="{3B683515-6A8C-449D-9158-ABA83FE0792E}" type="pres">
      <dgm:prSet presAssocID="{D593F4F2-C1F4-4D6F-B48C-F09B6DE9F0BA}" presName="connectorText" presStyleLbl="sibTrans2D1" presStyleIdx="0" presStyleCnt="5"/>
      <dgm:spPr/>
    </dgm:pt>
    <dgm:pt modelId="{73F3B8D8-CD60-46CB-82D3-48318F4BB90A}" type="pres">
      <dgm:prSet presAssocID="{BB452BB0-8A62-46DF-A121-13F80B929BA8}" presName="node" presStyleLbl="node1" presStyleIdx="1" presStyleCnt="6">
        <dgm:presLayoutVars>
          <dgm:bulletEnabled val="1"/>
        </dgm:presLayoutVars>
      </dgm:prSet>
      <dgm:spPr/>
    </dgm:pt>
    <dgm:pt modelId="{E5F581A8-90B4-405F-9416-C28492AD379D}" type="pres">
      <dgm:prSet presAssocID="{3F73A63E-B3B9-4384-9B92-3E2C6D2706DE}" presName="sibTrans" presStyleLbl="sibTrans2D1" presStyleIdx="1" presStyleCnt="5"/>
      <dgm:spPr/>
    </dgm:pt>
    <dgm:pt modelId="{C72DDDDB-2B6C-4620-B96C-C61BBBFC5F4A}" type="pres">
      <dgm:prSet presAssocID="{3F73A63E-B3B9-4384-9B92-3E2C6D2706DE}" presName="connectorText" presStyleLbl="sibTrans2D1" presStyleIdx="1" presStyleCnt="5"/>
      <dgm:spPr/>
    </dgm:pt>
    <dgm:pt modelId="{AF628E32-5579-4701-86FF-B330E6F195F5}" type="pres">
      <dgm:prSet presAssocID="{947A26A0-29B7-4785-A6A7-51E8D371A461}" presName="node" presStyleLbl="node1" presStyleIdx="2" presStyleCnt="6">
        <dgm:presLayoutVars>
          <dgm:bulletEnabled val="1"/>
        </dgm:presLayoutVars>
      </dgm:prSet>
      <dgm:spPr/>
    </dgm:pt>
    <dgm:pt modelId="{4656EBDE-8046-4B64-B22F-76789FB80410}" type="pres">
      <dgm:prSet presAssocID="{537CC21D-717A-445E-9817-0298A7AD334E}" presName="sibTrans" presStyleLbl="sibTrans2D1" presStyleIdx="2" presStyleCnt="5"/>
      <dgm:spPr/>
    </dgm:pt>
    <dgm:pt modelId="{64A8D066-5797-4759-B5D0-E3A38A34EAEB}" type="pres">
      <dgm:prSet presAssocID="{537CC21D-717A-445E-9817-0298A7AD334E}" presName="connectorText" presStyleLbl="sibTrans2D1" presStyleIdx="2" presStyleCnt="5"/>
      <dgm:spPr/>
    </dgm:pt>
    <dgm:pt modelId="{C2F9167C-B1FB-49E7-A85E-D47DA1B9B048}" type="pres">
      <dgm:prSet presAssocID="{A5B6AF70-E3FA-462C-8463-189BFB721C34}" presName="node" presStyleLbl="node1" presStyleIdx="3" presStyleCnt="6">
        <dgm:presLayoutVars>
          <dgm:bulletEnabled val="1"/>
        </dgm:presLayoutVars>
      </dgm:prSet>
      <dgm:spPr/>
    </dgm:pt>
    <dgm:pt modelId="{E8FF2311-2218-47B0-8A48-00679519F7CF}" type="pres">
      <dgm:prSet presAssocID="{A9882824-573D-48C0-B898-A34E10223B0B}" presName="sibTrans" presStyleLbl="sibTrans2D1" presStyleIdx="3" presStyleCnt="5"/>
      <dgm:spPr/>
    </dgm:pt>
    <dgm:pt modelId="{3D3CFA82-01F0-4C8F-BAA7-FE15DA77A9D8}" type="pres">
      <dgm:prSet presAssocID="{A9882824-573D-48C0-B898-A34E10223B0B}" presName="connectorText" presStyleLbl="sibTrans2D1" presStyleIdx="3" presStyleCnt="5"/>
      <dgm:spPr/>
    </dgm:pt>
    <dgm:pt modelId="{90090C01-0E8E-4E3A-9E19-1BC3AD350D1D}" type="pres">
      <dgm:prSet presAssocID="{70540183-5E54-4E6B-A7D0-486D9B5927FA}" presName="node" presStyleLbl="node1" presStyleIdx="4" presStyleCnt="6">
        <dgm:presLayoutVars>
          <dgm:bulletEnabled val="1"/>
        </dgm:presLayoutVars>
      </dgm:prSet>
      <dgm:spPr/>
    </dgm:pt>
    <dgm:pt modelId="{099E3E0E-4340-4C1F-8802-F76948FBB09E}" type="pres">
      <dgm:prSet presAssocID="{01CB4695-95A6-41E2-94A5-4B887E3FD805}" presName="sibTrans" presStyleLbl="sibTrans2D1" presStyleIdx="4" presStyleCnt="5"/>
      <dgm:spPr/>
    </dgm:pt>
    <dgm:pt modelId="{A3F7FC8E-19E1-469F-BD61-B97619AEF3C0}" type="pres">
      <dgm:prSet presAssocID="{01CB4695-95A6-41E2-94A5-4B887E3FD805}" presName="connectorText" presStyleLbl="sibTrans2D1" presStyleIdx="4" presStyleCnt="5"/>
      <dgm:spPr/>
    </dgm:pt>
    <dgm:pt modelId="{485BAF75-F401-4543-A963-B558B7E3DEC8}" type="pres">
      <dgm:prSet presAssocID="{F77E30EE-21C8-470C-8BE6-5DF943AF4DDA}" presName="node" presStyleLbl="node1" presStyleIdx="5" presStyleCnt="6">
        <dgm:presLayoutVars>
          <dgm:bulletEnabled val="1"/>
        </dgm:presLayoutVars>
      </dgm:prSet>
      <dgm:spPr/>
    </dgm:pt>
  </dgm:ptLst>
  <dgm:cxnLst>
    <dgm:cxn modelId="{1096051B-DAA9-4BD8-849C-69C6AE96EA7C}" type="presOf" srcId="{70540183-5E54-4E6B-A7D0-486D9B5927FA}" destId="{90090C01-0E8E-4E3A-9E19-1BC3AD350D1D}" srcOrd="0" destOrd="0" presId="urn:microsoft.com/office/officeart/2005/8/layout/process2"/>
    <dgm:cxn modelId="{A3A4BB20-C037-4F10-BFBF-225BC0A4B926}" type="presOf" srcId="{F77E30EE-21C8-470C-8BE6-5DF943AF4DDA}" destId="{485BAF75-F401-4543-A963-B558B7E3DEC8}" srcOrd="0" destOrd="0" presId="urn:microsoft.com/office/officeart/2005/8/layout/process2"/>
    <dgm:cxn modelId="{80591C23-F93A-4D95-92F7-1E6E3EDDFC59}" type="presOf" srcId="{537CC21D-717A-445E-9817-0298A7AD334E}" destId="{4656EBDE-8046-4B64-B22F-76789FB80410}" srcOrd="0" destOrd="0" presId="urn:microsoft.com/office/officeart/2005/8/layout/process2"/>
    <dgm:cxn modelId="{43848925-3F21-4512-8604-B565F8054ACB}" type="presOf" srcId="{947A26A0-29B7-4785-A6A7-51E8D371A461}" destId="{AF628E32-5579-4701-86FF-B330E6F195F5}" srcOrd="0" destOrd="0" presId="urn:microsoft.com/office/officeart/2005/8/layout/process2"/>
    <dgm:cxn modelId="{0491FB5D-5ED4-45EC-827F-2B73AD2BA720}" type="presOf" srcId="{537CC21D-717A-445E-9817-0298A7AD334E}" destId="{64A8D066-5797-4759-B5D0-E3A38A34EAEB}" srcOrd="1" destOrd="0" presId="urn:microsoft.com/office/officeart/2005/8/layout/process2"/>
    <dgm:cxn modelId="{95E3A944-91E9-4329-BF34-B229954B3C0F}" type="presOf" srcId="{A9882824-573D-48C0-B898-A34E10223B0B}" destId="{E8FF2311-2218-47B0-8A48-00679519F7CF}" srcOrd="0" destOrd="0" presId="urn:microsoft.com/office/officeart/2005/8/layout/process2"/>
    <dgm:cxn modelId="{C03DC86F-9488-4EE8-A86B-D0D5DCA4AB7A}" type="presOf" srcId="{A5B6AF70-E3FA-462C-8463-189BFB721C34}" destId="{C2F9167C-B1FB-49E7-A85E-D47DA1B9B048}" srcOrd="0" destOrd="0" presId="urn:microsoft.com/office/officeart/2005/8/layout/process2"/>
    <dgm:cxn modelId="{E6797972-9CC6-4EEF-9F19-0516882A169C}" type="presOf" srcId="{BB452BB0-8A62-46DF-A121-13F80B929BA8}" destId="{73F3B8D8-CD60-46CB-82D3-48318F4BB90A}" srcOrd="0" destOrd="0" presId="urn:microsoft.com/office/officeart/2005/8/layout/process2"/>
    <dgm:cxn modelId="{FFFA6157-AF97-4673-9489-0AEA91DA16DC}" srcId="{161F0E5A-57D0-4BB1-85CC-5CD466033D9C}" destId="{947A26A0-29B7-4785-A6A7-51E8D371A461}" srcOrd="2" destOrd="0" parTransId="{AACD4A9D-B575-4587-B07A-1D552BABB0E3}" sibTransId="{537CC21D-717A-445E-9817-0298A7AD334E}"/>
    <dgm:cxn modelId="{FA34207B-369A-4A77-8B23-2210979E8210}" srcId="{161F0E5A-57D0-4BB1-85CC-5CD466033D9C}" destId="{BB452BB0-8A62-46DF-A121-13F80B929BA8}" srcOrd="1" destOrd="0" parTransId="{C72F69A2-6AB9-4B05-81F7-D667CC22C455}" sibTransId="{3F73A63E-B3B9-4384-9B92-3E2C6D2706DE}"/>
    <dgm:cxn modelId="{D8AC207C-1492-4E96-9933-839589657453}" srcId="{161F0E5A-57D0-4BB1-85CC-5CD466033D9C}" destId="{5A5BF32E-83C8-48ED-A53F-E8FABB413B82}" srcOrd="0" destOrd="0" parTransId="{EE7A446F-8AFA-4B34-A3E4-5F2283F1F06B}" sibTransId="{D593F4F2-C1F4-4D6F-B48C-F09B6DE9F0BA}"/>
    <dgm:cxn modelId="{61B1A181-4506-40C5-823D-A7259FFC7521}" type="presOf" srcId="{01CB4695-95A6-41E2-94A5-4B887E3FD805}" destId="{099E3E0E-4340-4C1F-8802-F76948FBB09E}" srcOrd="0" destOrd="0" presId="urn:microsoft.com/office/officeart/2005/8/layout/process2"/>
    <dgm:cxn modelId="{68B28282-F7A5-46E5-9823-40E17F5469B0}" type="presOf" srcId="{3F73A63E-B3B9-4384-9B92-3E2C6D2706DE}" destId="{C72DDDDB-2B6C-4620-B96C-C61BBBFC5F4A}" srcOrd="1" destOrd="0" presId="urn:microsoft.com/office/officeart/2005/8/layout/process2"/>
    <dgm:cxn modelId="{F63D0E84-7AB7-4628-8C75-DE68D9CFAF44}" type="presOf" srcId="{01CB4695-95A6-41E2-94A5-4B887E3FD805}" destId="{A3F7FC8E-19E1-469F-BD61-B97619AEF3C0}" srcOrd="1" destOrd="0" presId="urn:microsoft.com/office/officeart/2005/8/layout/process2"/>
    <dgm:cxn modelId="{0ED42CA5-650E-47DB-8322-3B0328072A8E}" type="presOf" srcId="{161F0E5A-57D0-4BB1-85CC-5CD466033D9C}" destId="{6BA0B7FB-6F28-4FF6-B8C7-047D879E47F3}" srcOrd="0" destOrd="0" presId="urn:microsoft.com/office/officeart/2005/8/layout/process2"/>
    <dgm:cxn modelId="{F21AAAA8-FF90-4985-93A1-75782ADF7D13}" type="presOf" srcId="{D593F4F2-C1F4-4D6F-B48C-F09B6DE9F0BA}" destId="{3B683515-6A8C-449D-9158-ABA83FE0792E}" srcOrd="1" destOrd="0" presId="urn:microsoft.com/office/officeart/2005/8/layout/process2"/>
    <dgm:cxn modelId="{73A7CEAF-C66E-491E-A697-9F9DA9BDAA6B}" type="presOf" srcId="{A9882824-573D-48C0-B898-A34E10223B0B}" destId="{3D3CFA82-01F0-4C8F-BAA7-FE15DA77A9D8}" srcOrd="1" destOrd="0" presId="urn:microsoft.com/office/officeart/2005/8/layout/process2"/>
    <dgm:cxn modelId="{B62F2EB6-B964-49F1-9E0D-488A09674152}" type="presOf" srcId="{D593F4F2-C1F4-4D6F-B48C-F09B6DE9F0BA}" destId="{B66EABE5-FC11-488C-97C5-FBE42F3EB767}" srcOrd="0" destOrd="0" presId="urn:microsoft.com/office/officeart/2005/8/layout/process2"/>
    <dgm:cxn modelId="{744316C3-05AC-4A8F-ABA3-29043550EEF2}" srcId="{161F0E5A-57D0-4BB1-85CC-5CD466033D9C}" destId="{F77E30EE-21C8-470C-8BE6-5DF943AF4DDA}" srcOrd="5" destOrd="0" parTransId="{D804D4C7-ED2C-42F4-9217-48F0C335CEB8}" sibTransId="{AC8071D9-F90C-44D9-BDFB-BCE989B1D727}"/>
    <dgm:cxn modelId="{1CECC3D4-05FD-44DC-84A0-1AE24551ADD2}" type="presOf" srcId="{3F73A63E-B3B9-4384-9B92-3E2C6D2706DE}" destId="{E5F581A8-90B4-405F-9416-C28492AD379D}" srcOrd="0" destOrd="0" presId="urn:microsoft.com/office/officeart/2005/8/layout/process2"/>
    <dgm:cxn modelId="{8076B9E1-1C5C-4476-B91C-C2DCCB150CB0}" type="presOf" srcId="{5A5BF32E-83C8-48ED-A53F-E8FABB413B82}" destId="{1367823F-E32E-41C5-8623-DE82C1F5B091}" srcOrd="0" destOrd="0" presId="urn:microsoft.com/office/officeart/2005/8/layout/process2"/>
    <dgm:cxn modelId="{B3CE97F9-7DB4-4D5A-8FC9-9987E5D9233B}" srcId="{161F0E5A-57D0-4BB1-85CC-5CD466033D9C}" destId="{A5B6AF70-E3FA-462C-8463-189BFB721C34}" srcOrd="3" destOrd="0" parTransId="{125242D2-91D5-418D-9298-8264689329FE}" sibTransId="{A9882824-573D-48C0-B898-A34E10223B0B}"/>
    <dgm:cxn modelId="{1717BDFF-8BEC-4585-BB7E-914253DD7482}" srcId="{161F0E5A-57D0-4BB1-85CC-5CD466033D9C}" destId="{70540183-5E54-4E6B-A7D0-486D9B5927FA}" srcOrd="4" destOrd="0" parTransId="{854823F6-1E94-4CD8-9A84-DE8805228CCE}" sibTransId="{01CB4695-95A6-41E2-94A5-4B887E3FD805}"/>
    <dgm:cxn modelId="{D8360FAD-DDC1-4199-B0A7-EB5E6A6A112D}" type="presParOf" srcId="{6BA0B7FB-6F28-4FF6-B8C7-047D879E47F3}" destId="{1367823F-E32E-41C5-8623-DE82C1F5B091}" srcOrd="0" destOrd="0" presId="urn:microsoft.com/office/officeart/2005/8/layout/process2"/>
    <dgm:cxn modelId="{2CBAD23B-0F2E-49CC-BDFB-9CEDFB74F486}" type="presParOf" srcId="{6BA0B7FB-6F28-4FF6-B8C7-047D879E47F3}" destId="{B66EABE5-FC11-488C-97C5-FBE42F3EB767}" srcOrd="1" destOrd="0" presId="urn:microsoft.com/office/officeart/2005/8/layout/process2"/>
    <dgm:cxn modelId="{24AEC385-A18E-457F-9094-91A8760A1F0F}" type="presParOf" srcId="{B66EABE5-FC11-488C-97C5-FBE42F3EB767}" destId="{3B683515-6A8C-449D-9158-ABA83FE0792E}" srcOrd="0" destOrd="0" presId="urn:microsoft.com/office/officeart/2005/8/layout/process2"/>
    <dgm:cxn modelId="{5E1A246A-461D-4AD7-96CA-69BD854A9FC9}" type="presParOf" srcId="{6BA0B7FB-6F28-4FF6-B8C7-047D879E47F3}" destId="{73F3B8D8-CD60-46CB-82D3-48318F4BB90A}" srcOrd="2" destOrd="0" presId="urn:microsoft.com/office/officeart/2005/8/layout/process2"/>
    <dgm:cxn modelId="{66E471EA-0A84-4062-85D4-619AF932A188}" type="presParOf" srcId="{6BA0B7FB-6F28-4FF6-B8C7-047D879E47F3}" destId="{E5F581A8-90B4-405F-9416-C28492AD379D}" srcOrd="3" destOrd="0" presId="urn:microsoft.com/office/officeart/2005/8/layout/process2"/>
    <dgm:cxn modelId="{69D8A7B4-2837-40BB-A42B-07F9F0422C88}" type="presParOf" srcId="{E5F581A8-90B4-405F-9416-C28492AD379D}" destId="{C72DDDDB-2B6C-4620-B96C-C61BBBFC5F4A}" srcOrd="0" destOrd="0" presId="urn:microsoft.com/office/officeart/2005/8/layout/process2"/>
    <dgm:cxn modelId="{BA6084B7-A74E-4490-BE4A-0061FC4A50BB}" type="presParOf" srcId="{6BA0B7FB-6F28-4FF6-B8C7-047D879E47F3}" destId="{AF628E32-5579-4701-86FF-B330E6F195F5}" srcOrd="4" destOrd="0" presId="urn:microsoft.com/office/officeart/2005/8/layout/process2"/>
    <dgm:cxn modelId="{ACEE228C-46B0-4E7B-B922-B9884E915994}" type="presParOf" srcId="{6BA0B7FB-6F28-4FF6-B8C7-047D879E47F3}" destId="{4656EBDE-8046-4B64-B22F-76789FB80410}" srcOrd="5" destOrd="0" presId="urn:microsoft.com/office/officeart/2005/8/layout/process2"/>
    <dgm:cxn modelId="{170072A3-BE3A-409D-91B7-397C14E75405}" type="presParOf" srcId="{4656EBDE-8046-4B64-B22F-76789FB80410}" destId="{64A8D066-5797-4759-B5D0-E3A38A34EAEB}" srcOrd="0" destOrd="0" presId="urn:microsoft.com/office/officeart/2005/8/layout/process2"/>
    <dgm:cxn modelId="{2F3AA810-BFDF-4470-9BF3-B3B8FE18797C}" type="presParOf" srcId="{6BA0B7FB-6F28-4FF6-B8C7-047D879E47F3}" destId="{C2F9167C-B1FB-49E7-A85E-D47DA1B9B048}" srcOrd="6" destOrd="0" presId="urn:microsoft.com/office/officeart/2005/8/layout/process2"/>
    <dgm:cxn modelId="{473AD217-A005-4884-93C2-60F5A83916AF}" type="presParOf" srcId="{6BA0B7FB-6F28-4FF6-B8C7-047D879E47F3}" destId="{E8FF2311-2218-47B0-8A48-00679519F7CF}" srcOrd="7" destOrd="0" presId="urn:microsoft.com/office/officeart/2005/8/layout/process2"/>
    <dgm:cxn modelId="{C0E8A2B3-1F08-48CE-BABD-88E81E94E649}" type="presParOf" srcId="{E8FF2311-2218-47B0-8A48-00679519F7CF}" destId="{3D3CFA82-01F0-4C8F-BAA7-FE15DA77A9D8}" srcOrd="0" destOrd="0" presId="urn:microsoft.com/office/officeart/2005/8/layout/process2"/>
    <dgm:cxn modelId="{592B4A22-791E-41AB-8B49-DAFF7C533C6C}" type="presParOf" srcId="{6BA0B7FB-6F28-4FF6-B8C7-047D879E47F3}" destId="{90090C01-0E8E-4E3A-9E19-1BC3AD350D1D}" srcOrd="8" destOrd="0" presId="urn:microsoft.com/office/officeart/2005/8/layout/process2"/>
    <dgm:cxn modelId="{543027C2-4581-46B9-81C5-B0FB6D6B98D2}" type="presParOf" srcId="{6BA0B7FB-6F28-4FF6-B8C7-047D879E47F3}" destId="{099E3E0E-4340-4C1F-8802-F76948FBB09E}" srcOrd="9" destOrd="0" presId="urn:microsoft.com/office/officeart/2005/8/layout/process2"/>
    <dgm:cxn modelId="{E41EE57D-74A8-41D1-8089-9876AB782ED4}" type="presParOf" srcId="{099E3E0E-4340-4C1F-8802-F76948FBB09E}" destId="{A3F7FC8E-19E1-469F-BD61-B97619AEF3C0}" srcOrd="0" destOrd="0" presId="urn:microsoft.com/office/officeart/2005/8/layout/process2"/>
    <dgm:cxn modelId="{B1691DAD-F853-45C7-B16C-32752E535908}" type="presParOf" srcId="{6BA0B7FB-6F28-4FF6-B8C7-047D879E47F3}" destId="{485BAF75-F401-4543-A963-B558B7E3DEC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823F-E32E-41C5-8623-DE82C1F5B091}">
      <dsp:nvSpPr>
        <dsp:cNvPr id="0" name=""/>
        <dsp:cNvSpPr/>
      </dsp:nvSpPr>
      <dsp:spPr>
        <a:xfrm>
          <a:off x="1928663" y="1899"/>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Collect Images</a:t>
          </a:r>
        </a:p>
      </dsp:txBody>
      <dsp:txXfrm>
        <a:off x="1945148" y="18384"/>
        <a:ext cx="2091403" cy="529865"/>
      </dsp:txXfrm>
    </dsp:sp>
    <dsp:sp modelId="{B66EABE5-FC11-488C-97C5-FBE42F3EB767}">
      <dsp:nvSpPr>
        <dsp:cNvPr id="0" name=""/>
        <dsp:cNvSpPr/>
      </dsp:nvSpPr>
      <dsp:spPr>
        <a:xfrm rot="5400000">
          <a:off x="2885318" y="578805"/>
          <a:ext cx="211063" cy="253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2914868" y="599911"/>
        <a:ext cx="151965" cy="147744"/>
      </dsp:txXfrm>
    </dsp:sp>
    <dsp:sp modelId="{73F3B8D8-CD60-46CB-82D3-48318F4BB90A}">
      <dsp:nvSpPr>
        <dsp:cNvPr id="0" name=""/>
        <dsp:cNvSpPr/>
      </dsp:nvSpPr>
      <dsp:spPr>
        <a:xfrm>
          <a:off x="1928663" y="846152"/>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Label Images</a:t>
          </a:r>
        </a:p>
      </dsp:txBody>
      <dsp:txXfrm>
        <a:off x="1945148" y="862637"/>
        <a:ext cx="2091403" cy="529865"/>
      </dsp:txXfrm>
    </dsp:sp>
    <dsp:sp modelId="{E5F581A8-90B4-405F-9416-C28492AD379D}">
      <dsp:nvSpPr>
        <dsp:cNvPr id="0" name=""/>
        <dsp:cNvSpPr/>
      </dsp:nvSpPr>
      <dsp:spPr>
        <a:xfrm rot="5400000">
          <a:off x="2885318" y="1423058"/>
          <a:ext cx="211063" cy="253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2914868" y="1444164"/>
        <a:ext cx="151965" cy="147744"/>
      </dsp:txXfrm>
    </dsp:sp>
    <dsp:sp modelId="{AF628E32-5579-4701-86FF-B330E6F195F5}">
      <dsp:nvSpPr>
        <dsp:cNvPr id="0" name=""/>
        <dsp:cNvSpPr/>
      </dsp:nvSpPr>
      <dsp:spPr>
        <a:xfrm>
          <a:off x="1928663" y="1690405"/>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ClrTx/>
            <a:buSzTx/>
            <a:buFont typeface="Arial" panose="020B0604020202020204" pitchFamily="34" charset="0"/>
            <a:buNone/>
          </a:pPr>
          <a:r>
            <a:rPr lang="en-IN" sz="1800" kern="1200" dirty="0"/>
            <a:t>Create Label Map</a:t>
          </a:r>
        </a:p>
      </dsp:txBody>
      <dsp:txXfrm>
        <a:off x="1945148" y="1706890"/>
        <a:ext cx="2091403" cy="529865"/>
      </dsp:txXfrm>
    </dsp:sp>
    <dsp:sp modelId="{4656EBDE-8046-4B64-B22F-76789FB80410}">
      <dsp:nvSpPr>
        <dsp:cNvPr id="0" name=""/>
        <dsp:cNvSpPr/>
      </dsp:nvSpPr>
      <dsp:spPr>
        <a:xfrm rot="5400000">
          <a:off x="2885318" y="2267311"/>
          <a:ext cx="211063" cy="253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2914868" y="2288417"/>
        <a:ext cx="151965" cy="147744"/>
      </dsp:txXfrm>
    </dsp:sp>
    <dsp:sp modelId="{C2F9167C-B1FB-49E7-A85E-D47DA1B9B048}">
      <dsp:nvSpPr>
        <dsp:cNvPr id="0" name=""/>
        <dsp:cNvSpPr/>
      </dsp:nvSpPr>
      <dsp:spPr>
        <a:xfrm>
          <a:off x="1928663" y="2534658"/>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ClrTx/>
            <a:buSzTx/>
            <a:buFont typeface="Arial" panose="020B0604020202020204" pitchFamily="34" charset="0"/>
            <a:buNone/>
          </a:pPr>
          <a:r>
            <a:rPr lang="en-IN" sz="1800" kern="1200" dirty="0"/>
            <a:t>Create TF-Records</a:t>
          </a:r>
        </a:p>
      </dsp:txBody>
      <dsp:txXfrm>
        <a:off x="1945148" y="2551143"/>
        <a:ext cx="2091403" cy="529865"/>
      </dsp:txXfrm>
    </dsp:sp>
    <dsp:sp modelId="{E8FF2311-2218-47B0-8A48-00679519F7CF}">
      <dsp:nvSpPr>
        <dsp:cNvPr id="0" name=""/>
        <dsp:cNvSpPr/>
      </dsp:nvSpPr>
      <dsp:spPr>
        <a:xfrm rot="5400000">
          <a:off x="2885318" y="3111564"/>
          <a:ext cx="211063" cy="253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2914868" y="3132670"/>
        <a:ext cx="151965" cy="147744"/>
      </dsp:txXfrm>
    </dsp:sp>
    <dsp:sp modelId="{90090C01-0E8E-4E3A-9E19-1BC3AD350D1D}">
      <dsp:nvSpPr>
        <dsp:cNvPr id="0" name=""/>
        <dsp:cNvSpPr/>
      </dsp:nvSpPr>
      <dsp:spPr>
        <a:xfrm>
          <a:off x="1928663" y="3378911"/>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Train Model</a:t>
          </a:r>
        </a:p>
      </dsp:txBody>
      <dsp:txXfrm>
        <a:off x="1945148" y="3395396"/>
        <a:ext cx="2091403" cy="529865"/>
      </dsp:txXfrm>
    </dsp:sp>
    <dsp:sp modelId="{099E3E0E-4340-4C1F-8802-F76948FBB09E}">
      <dsp:nvSpPr>
        <dsp:cNvPr id="0" name=""/>
        <dsp:cNvSpPr/>
      </dsp:nvSpPr>
      <dsp:spPr>
        <a:xfrm rot="5400000">
          <a:off x="2885318" y="3955817"/>
          <a:ext cx="211063" cy="253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2914868" y="3976923"/>
        <a:ext cx="151965" cy="147744"/>
      </dsp:txXfrm>
    </dsp:sp>
    <dsp:sp modelId="{485BAF75-F401-4543-A963-B558B7E3DEC8}">
      <dsp:nvSpPr>
        <dsp:cNvPr id="0" name=""/>
        <dsp:cNvSpPr/>
      </dsp:nvSpPr>
      <dsp:spPr>
        <a:xfrm>
          <a:off x="1928663" y="4223164"/>
          <a:ext cx="2124373" cy="56283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Detect</a:t>
          </a:r>
        </a:p>
      </dsp:txBody>
      <dsp:txXfrm>
        <a:off x="1945148" y="4239649"/>
        <a:ext cx="2091403" cy="5298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06b52548e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06b52548e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6b52548e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6b52548e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6b52548e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6b52548e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6b52548ed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6b52548ed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6b52548ed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6b52548ed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6b52548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6b52548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1"/>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11"/>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12"/>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3"/>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13"/>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13"/>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86" name="Google Shape;186;p13"/>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14"/>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1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1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1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1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1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1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1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1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1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1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1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1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1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1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1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1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18"/>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3" name="Google Shape;123;p4"/>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4" name="Google Shape;124;p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6"/>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4" name="Google Shape;134;p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7"/>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7"/>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7"/>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9"/>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9"/>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0"/>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10"/>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109/ICCSEA49143.2020.9132899"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a:spLocks noGrp="1"/>
          </p:cNvSpPr>
          <p:nvPr>
            <p:ph type="ctrTitle"/>
          </p:nvPr>
        </p:nvSpPr>
        <p:spPr>
          <a:xfrm>
            <a:off x="1876423" y="1973178"/>
            <a:ext cx="9385135" cy="985333"/>
          </a:xfrm>
          <a:prstGeom prst="rect">
            <a:avLst/>
          </a:prstGeom>
          <a:noFill/>
          <a:ln>
            <a:noFill/>
          </a:ln>
          <a:effectLst>
            <a:outerShdw blurRad="50800" dist="38100" algn="l" rotWithShape="0">
              <a:srgbClr val="000000">
                <a:alpha val="40000"/>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mbria"/>
              <a:buNone/>
            </a:pPr>
            <a:r>
              <a:rPr lang="en-US" b="1">
                <a:latin typeface="Cambria"/>
                <a:ea typeface="Cambria"/>
                <a:cs typeface="Cambria"/>
                <a:sym typeface="Cambria"/>
              </a:rPr>
              <a:t>SIGN LANGUAGE RECOGNITION</a:t>
            </a:r>
            <a:endParaRPr b="1">
              <a:latin typeface="Cambria"/>
              <a:ea typeface="Cambria"/>
              <a:cs typeface="Cambria"/>
              <a:sym typeface="Cambria"/>
            </a:endParaRPr>
          </a:p>
        </p:txBody>
      </p:sp>
      <p:sp>
        <p:nvSpPr>
          <p:cNvPr id="235" name="Google Shape;235;p19"/>
          <p:cNvSpPr txBox="1">
            <a:spLocks noGrp="1"/>
          </p:cNvSpPr>
          <p:nvPr>
            <p:ph type="subTitle" idx="1"/>
          </p:nvPr>
        </p:nvSpPr>
        <p:spPr>
          <a:xfrm>
            <a:off x="1876423" y="2958512"/>
            <a:ext cx="8791575" cy="781282"/>
          </a:xfrm>
          <a:prstGeom prst="rect">
            <a:avLst/>
          </a:prstGeom>
          <a:noFill/>
          <a:ln>
            <a:noFill/>
          </a:ln>
          <a:effectLst>
            <a:outerShdw blurRad="50800" dist="38100" algn="l" rotWithShape="0">
              <a:srgbClr val="000000">
                <a:alpha val="40000"/>
              </a:srgbClr>
            </a:outerShdw>
          </a:effectLst>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lt2"/>
              </a:buClr>
              <a:buSzPct val="125000"/>
              <a:buNone/>
            </a:pPr>
            <a:r>
              <a:rPr lang="en-US" sz="3200" b="1" dirty="0">
                <a:latin typeface="Cambria"/>
                <a:ea typeface="Cambria"/>
                <a:cs typeface="Cambria"/>
                <a:sym typeface="Cambria"/>
              </a:rPr>
              <a:t>USING MACHINE LEARNING TECHNIQUES </a:t>
            </a:r>
            <a:r>
              <a:rPr lang="en-US" sz="3200" dirty="0">
                <a:latin typeface="Calibri"/>
                <a:ea typeface="Calibri"/>
                <a:cs typeface="Calibri"/>
                <a:sym typeface="Calibri"/>
              </a:rPr>
              <a:t>		</a:t>
            </a:r>
            <a:endParaRPr sz="3200" dirty="0">
              <a:latin typeface="Consolas"/>
              <a:ea typeface="Consolas"/>
              <a:cs typeface="Consolas"/>
              <a:sym typeface="Consolas"/>
            </a:endParaRPr>
          </a:p>
        </p:txBody>
      </p:sp>
      <p:sp>
        <p:nvSpPr>
          <p:cNvPr id="236" name="Google Shape;236;p19"/>
          <p:cNvSpPr txBox="1"/>
          <p:nvPr/>
        </p:nvSpPr>
        <p:spPr>
          <a:xfrm>
            <a:off x="8140390" y="4265551"/>
            <a:ext cx="3958683"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lt1"/>
                </a:solidFill>
                <a:latin typeface="Cambria"/>
                <a:ea typeface="Cambria"/>
                <a:cs typeface="Cambria"/>
                <a:sym typeface="Cambria"/>
              </a:rPr>
              <a:t>Gunjan Agarwal</a:t>
            </a:r>
            <a:endParaRPr dirty="0"/>
          </a:p>
          <a:p>
            <a:pPr marL="0" marR="0" lvl="0" indent="0" algn="l" rtl="0">
              <a:spcBef>
                <a:spcPts val="0"/>
              </a:spcBef>
              <a:spcAft>
                <a:spcPts val="0"/>
              </a:spcAft>
              <a:buNone/>
            </a:pPr>
            <a:r>
              <a:rPr lang="en-US" sz="2400" dirty="0">
                <a:solidFill>
                  <a:schemeClr val="lt1"/>
                </a:solidFill>
                <a:latin typeface="Cambria"/>
                <a:ea typeface="Cambria"/>
                <a:cs typeface="Cambria"/>
                <a:sym typeface="Cambria"/>
              </a:rPr>
              <a:t>Ishan Ahmed</a:t>
            </a:r>
            <a:endParaRPr dirty="0"/>
          </a:p>
          <a:p>
            <a:pPr marL="0" marR="0" lvl="0" indent="0" algn="l" rtl="0">
              <a:spcBef>
                <a:spcPts val="0"/>
              </a:spcBef>
              <a:spcAft>
                <a:spcPts val="0"/>
              </a:spcAft>
              <a:buNone/>
            </a:pPr>
            <a:r>
              <a:rPr lang="en-US" sz="2400" dirty="0">
                <a:solidFill>
                  <a:schemeClr val="lt1"/>
                </a:solidFill>
                <a:latin typeface="Cambria"/>
                <a:ea typeface="Cambria"/>
                <a:cs typeface="Cambria"/>
                <a:sym typeface="Cambria"/>
              </a:rPr>
              <a:t>Tamim Ahmad</a:t>
            </a:r>
            <a:endParaRPr dirty="0"/>
          </a:p>
          <a:p>
            <a:pPr marL="0" marR="0" lvl="0" indent="0" algn="l" rtl="0">
              <a:spcBef>
                <a:spcPts val="0"/>
              </a:spcBef>
              <a:spcAft>
                <a:spcPts val="0"/>
              </a:spcAft>
              <a:buNone/>
            </a:pPr>
            <a:r>
              <a:rPr lang="en-US" sz="2400" dirty="0">
                <a:solidFill>
                  <a:schemeClr val="lt1"/>
                </a:solidFill>
                <a:latin typeface="Cambria"/>
                <a:ea typeface="Cambria"/>
                <a:cs typeface="Cambria"/>
                <a:sym typeface="Cambria"/>
              </a:rPr>
              <a:t>Sudarshan Tarmale</a:t>
            </a:r>
            <a:endParaRPr dirty="0"/>
          </a:p>
          <a:p>
            <a:pPr marL="0" marR="0" lvl="0" indent="0" algn="l" rtl="0">
              <a:spcBef>
                <a:spcPts val="0"/>
              </a:spcBef>
              <a:spcAft>
                <a:spcPts val="0"/>
              </a:spcAft>
              <a:buNone/>
            </a:pPr>
            <a:r>
              <a:rPr lang="en-US" sz="2400" dirty="0">
                <a:solidFill>
                  <a:schemeClr val="lt1"/>
                </a:solidFill>
                <a:latin typeface="Cambria"/>
                <a:ea typeface="Cambria"/>
                <a:cs typeface="Cambria"/>
                <a:sym typeface="Cambria"/>
              </a:rPr>
              <a:t>Guided by Prof. Saiqa Khan</a:t>
            </a:r>
            <a:endParaRPr dirty="0"/>
          </a:p>
          <a:p>
            <a:pPr marL="0" marR="0" lvl="0" indent="0" algn="l" rtl="0">
              <a:spcBef>
                <a:spcPts val="0"/>
              </a:spcBef>
              <a:spcAft>
                <a:spcPts val="0"/>
              </a:spcAft>
              <a:buNone/>
            </a:pPr>
            <a:endParaRPr sz="1800" dirty="0">
              <a:solidFill>
                <a:schemeClr val="lt1"/>
              </a:solidFill>
              <a:latin typeface="Twentieth Century"/>
              <a:ea typeface="Twentieth Century"/>
              <a:cs typeface="Twentieth Century"/>
              <a:sym typeface="Twentieth Century"/>
            </a:endParaRPr>
          </a:p>
        </p:txBody>
      </p:sp>
      <p:pic>
        <p:nvPicPr>
          <p:cNvPr id="237" name="Google Shape;237;p19"/>
          <p:cNvPicPr preferRelativeResize="0"/>
          <p:nvPr/>
        </p:nvPicPr>
        <p:blipFill>
          <a:blip r:embed="rId3">
            <a:alphaModFix/>
            <a:lum bright="70000" contrast="-70000"/>
          </a:blip>
          <a:stretch>
            <a:fillRect/>
          </a:stretch>
        </p:blipFill>
        <p:spPr>
          <a:xfrm>
            <a:off x="1524002" y="3685106"/>
            <a:ext cx="6894357" cy="2796436"/>
          </a:xfrm>
          <a:prstGeom prst="rect">
            <a:avLst/>
          </a:prstGeom>
          <a:noFill/>
          <a:ln>
            <a:noFill/>
          </a:ln>
          <a:effectLst>
            <a:outerShdw blurRad="57150" dist="19050" dir="5400000" algn="bl" rotWithShape="0">
              <a:srgbClr val="000000">
                <a:alpha val="50000"/>
              </a:srgbClr>
            </a:outerShdw>
          </a:effectLst>
        </p:spPr>
      </p:pic>
      <p:sp>
        <p:nvSpPr>
          <p:cNvPr id="2" name="Slide Number Placeholder 1">
            <a:extLst>
              <a:ext uri="{FF2B5EF4-FFF2-40B4-BE49-F238E27FC236}">
                <a16:creationId xmlns:a16="http://schemas.microsoft.com/office/drawing/2014/main" id="{164827C1-6477-4FA9-A341-D5CB999E9624}"/>
              </a:ext>
            </a:extLst>
          </p:cNvPr>
          <p:cNvSpPr>
            <a:spLocks noGrp="1"/>
          </p:cNvSpPr>
          <p:nvPr>
            <p:ph type="sldNum" idx="12"/>
          </p:nvPr>
        </p:nvSpPr>
        <p:spPr>
          <a:xfrm>
            <a:off x="11416145" y="6298979"/>
            <a:ext cx="314037" cy="365125"/>
          </a:xfrm>
        </p:spPr>
        <p:txBody>
          <a:bodyPr/>
          <a:lstStyle/>
          <a:p>
            <a:pPr marL="0" lvl="0" indent="0" algn="r" rtl="0">
              <a:spcBef>
                <a:spcPts val="0"/>
              </a:spcBef>
              <a:spcAft>
                <a:spcPts val="0"/>
              </a:spcAft>
              <a:buNone/>
            </a:pPr>
            <a:fld id="{00000000-1234-1234-1234-123412341234}" type="slidenum">
              <a:rPr lang="en-US" sz="1400" smtClean="0"/>
              <a:t>1</a:t>
            </a:fld>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3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822"/>
                                        <p:tgtEl>
                                          <p:spTgt spid="234"/>
                                        </p:tgtEl>
                                      </p:cBhvr>
                                    </p:animEffect>
                                  </p:childTnLst>
                                </p:cTn>
                              </p:par>
                            </p:childTnLst>
                          </p:cTn>
                        </p:par>
                        <p:par>
                          <p:cTn id="8" fill="hold">
                            <p:stCondLst>
                              <p:cond delay="1822"/>
                            </p:stCondLst>
                            <p:childTnLst>
                              <p:par>
                                <p:cTn id="9" presetID="10" presetClass="entr" presetSubtype="0" fill="hold" nodeType="afterEffect">
                                  <p:stCondLst>
                                    <p:cond delay="0"/>
                                  </p:stCondLst>
                                  <p:childTnLst>
                                    <p:set>
                                      <p:cBhvr>
                                        <p:cTn id="10" dur="1" fill="hold">
                                          <p:stCondLst>
                                            <p:cond delay="0"/>
                                          </p:stCondLst>
                                        </p:cTn>
                                        <p:tgtEl>
                                          <p:spTgt spid="235">
                                            <p:txEl>
                                              <p:pRg st="0" end="0"/>
                                            </p:txEl>
                                          </p:spTgt>
                                        </p:tgtEl>
                                        <p:attrNameLst>
                                          <p:attrName>style.visibility</p:attrName>
                                        </p:attrNameLst>
                                      </p:cBhvr>
                                      <p:to>
                                        <p:strVal val="visible"/>
                                      </p:to>
                                    </p:set>
                                    <p:animEffect transition="in" filter="fade">
                                      <p:cBhvr>
                                        <p:cTn id="11" dur="1000"/>
                                        <p:tgtEl>
                                          <p:spTgt spid="235">
                                            <p:txEl>
                                              <p:pRg st="0" end="0"/>
                                            </p:txEl>
                                          </p:spTgt>
                                        </p:tgtEl>
                                      </p:cBhvr>
                                    </p:animEffect>
                                  </p:childTnLst>
                                </p:cTn>
                              </p:par>
                            </p:childTnLst>
                          </p:cTn>
                        </p:par>
                        <p:par>
                          <p:cTn id="12" fill="hold">
                            <p:stCondLst>
                              <p:cond delay="2822"/>
                            </p:stCondLst>
                            <p:childTnLst>
                              <p:par>
                                <p:cTn id="13" presetID="10" presetClass="entr" presetSubtype="0" fill="hold" nodeType="after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fade">
                                      <p:cBhvr>
                                        <p:cTn id="15" dur="1000"/>
                                        <p:tgtEl>
                                          <p:spTgt spid="236"/>
                                        </p:tgtEl>
                                      </p:cBhvr>
                                    </p:animEffect>
                                  </p:childTnLst>
                                </p:cTn>
                              </p:par>
                              <p:par>
                                <p:cTn id="16" presetID="42" presetClass="entr" presetSubtype="0" fill="hold" nodeType="withEffect">
                                  <p:stCondLst>
                                    <p:cond delay="0"/>
                                  </p:stCondLst>
                                  <p:childTnLst>
                                    <p:set>
                                      <p:cBhvr>
                                        <p:cTn id="17" dur="1" fill="hold">
                                          <p:stCondLst>
                                            <p:cond delay="0"/>
                                          </p:stCondLst>
                                        </p:cTn>
                                        <p:tgtEl>
                                          <p:spTgt spid="237"/>
                                        </p:tgtEl>
                                        <p:attrNameLst>
                                          <p:attrName>style.visibility</p:attrName>
                                        </p:attrNameLst>
                                      </p:cBhvr>
                                      <p:to>
                                        <p:strVal val="visible"/>
                                      </p:to>
                                    </p:set>
                                    <p:animEffect transition="in" filter="fade">
                                      <p:cBhvr>
                                        <p:cTn id="18" dur="1000"/>
                                        <p:tgtEl>
                                          <p:spTgt spid="237"/>
                                        </p:tgtEl>
                                      </p:cBhvr>
                                    </p:animEffect>
                                    <p:anim calcmode="lin" valueType="num">
                                      <p:cBhvr>
                                        <p:cTn id="19" dur="1000" fill="hold"/>
                                        <p:tgtEl>
                                          <p:spTgt spid="237"/>
                                        </p:tgtEl>
                                        <p:attrNameLst>
                                          <p:attrName>ppt_x</p:attrName>
                                        </p:attrNameLst>
                                      </p:cBhvr>
                                      <p:tavLst>
                                        <p:tav tm="0">
                                          <p:val>
                                            <p:strVal val="#ppt_x"/>
                                          </p:val>
                                        </p:tav>
                                        <p:tav tm="100000">
                                          <p:val>
                                            <p:strVal val="#ppt_x"/>
                                          </p:val>
                                        </p:tav>
                                      </p:tavLst>
                                    </p:anim>
                                    <p:anim calcmode="lin" valueType="num">
                                      <p:cBhvr>
                                        <p:cTn id="20" dur="1000" fill="hold"/>
                                        <p:tgtEl>
                                          <p:spTgt spid="2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a:spLocks noGrp="1"/>
          </p:cNvSpPr>
          <p:nvPr>
            <p:ph type="title"/>
          </p:nvPr>
        </p:nvSpPr>
        <p:spPr>
          <a:xfrm>
            <a:off x="1141412" y="172469"/>
            <a:ext cx="9906000" cy="1478700"/>
          </a:xfrm>
          <a:prstGeom prst="rect">
            <a:avLst/>
          </a:prstGeom>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spcBef>
                <a:spcPts val="0"/>
              </a:spcBef>
              <a:spcAft>
                <a:spcPts val="0"/>
              </a:spcAft>
              <a:buNone/>
            </a:pPr>
            <a:r>
              <a:rPr lang="en-US" b="1" u="sng" dirty="0"/>
              <a:t>CONCLUSION AND FUTURE WORK</a:t>
            </a:r>
            <a:endParaRPr b="1" u="sng" dirty="0"/>
          </a:p>
        </p:txBody>
      </p:sp>
      <p:sp>
        <p:nvSpPr>
          <p:cNvPr id="312" name="Google Shape;312;p32"/>
          <p:cNvSpPr txBox="1">
            <a:spLocks noGrp="1"/>
          </p:cNvSpPr>
          <p:nvPr>
            <p:ph type="body" idx="1"/>
          </p:nvPr>
        </p:nvSpPr>
        <p:spPr>
          <a:xfrm>
            <a:off x="1143000" y="1769984"/>
            <a:ext cx="5931040" cy="4129011"/>
          </a:xfrm>
          <a:prstGeom prst="rect">
            <a:avLst/>
          </a:prstGeom>
        </p:spPr>
        <p:txBody>
          <a:bodyPr spcFirstLastPara="1" wrap="square" lIns="91425" tIns="45700" rIns="91425" bIns="45700" anchor="t" anchorCtr="0">
            <a:normAutofit fontScale="77500" lnSpcReduction="20000"/>
          </a:bodyPr>
          <a:lstStyle/>
          <a:p>
            <a:pPr marL="457200" lvl="0" indent="-371475" algn="l" rtl="0">
              <a:spcBef>
                <a:spcPts val="1000"/>
              </a:spcBef>
              <a:spcAft>
                <a:spcPts val="0"/>
              </a:spcAft>
              <a:buSzPts val="2250"/>
              <a:buChar char="•"/>
            </a:pPr>
            <a:r>
              <a:rPr lang="en-US" dirty="0"/>
              <a:t>This  system  is  for  people  who  cannot  use gloves,  sensors  and  other  highly  refined  equipment.</a:t>
            </a:r>
          </a:p>
          <a:p>
            <a:pPr marL="457200" lvl="0" indent="-371475" algn="l" rtl="0">
              <a:spcBef>
                <a:spcPts val="1000"/>
              </a:spcBef>
              <a:spcAft>
                <a:spcPts val="0"/>
              </a:spcAft>
              <a:buSzPts val="2250"/>
              <a:buChar char="•"/>
            </a:pPr>
            <a:r>
              <a:rPr lang="en-US" dirty="0"/>
              <a:t>The  aim  of  this  paper  is  to  help  and  serve  the  deaf  of  our society  to  communicate  with  normal  people.</a:t>
            </a:r>
          </a:p>
          <a:p>
            <a:pPr marL="457200" lvl="0" indent="-371475" algn="l" rtl="0">
              <a:spcBef>
                <a:spcPts val="1000"/>
              </a:spcBef>
              <a:spcAft>
                <a:spcPts val="0"/>
              </a:spcAft>
              <a:buSzPts val="2250"/>
              <a:buChar char="•"/>
            </a:pPr>
            <a:r>
              <a:rPr lang="en-US" dirty="0"/>
              <a:t>We  can develop  a  system  that  is  two-way  system  where,  conversion of  sign  to  text  and  text  to  sign  is  possible.</a:t>
            </a:r>
          </a:p>
          <a:p>
            <a:pPr marL="457200" lvl="0" indent="-371475" algn="l" rtl="0">
              <a:spcBef>
                <a:spcPts val="1000"/>
              </a:spcBef>
              <a:spcAft>
                <a:spcPts val="0"/>
              </a:spcAft>
              <a:buSzPts val="2250"/>
              <a:buChar char="•"/>
            </a:pPr>
            <a:r>
              <a:rPr lang="en-US" dirty="0"/>
              <a:t>Developing  a system,  where  interpretation  involves  dynamic  gestures.</a:t>
            </a:r>
          </a:p>
          <a:p>
            <a:pPr marL="457200" lvl="0" indent="-371475" algn="l" rtl="0">
              <a:spcBef>
                <a:spcPts val="1000"/>
              </a:spcBef>
              <a:spcAft>
                <a:spcPts val="0"/>
              </a:spcAft>
              <a:buSzPts val="2250"/>
              <a:buChar char="•"/>
            </a:pPr>
            <a:r>
              <a:rPr lang="en-US" dirty="0"/>
              <a:t>Implementation  can  extend  to  mobile  phones. </a:t>
            </a:r>
            <a:endParaRPr dirty="0"/>
          </a:p>
        </p:txBody>
      </p:sp>
      <p:pic>
        <p:nvPicPr>
          <p:cNvPr id="5" name="Picture 4">
            <a:extLst>
              <a:ext uri="{FF2B5EF4-FFF2-40B4-BE49-F238E27FC236}">
                <a16:creationId xmlns:a16="http://schemas.microsoft.com/office/drawing/2014/main" id="{1F3FC60C-F32F-4355-99A6-E6742683BE89}"/>
              </a:ext>
            </a:extLst>
          </p:cNvPr>
          <p:cNvPicPr>
            <a:picLocks noChangeAspect="1"/>
          </p:cNvPicPr>
          <p:nvPr/>
        </p:nvPicPr>
        <p: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p:blipFill>
        <p:spPr>
          <a:xfrm>
            <a:off x="7234814" y="1840323"/>
            <a:ext cx="4143764" cy="3726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Slide Number Placeholder 1">
            <a:extLst>
              <a:ext uri="{FF2B5EF4-FFF2-40B4-BE49-F238E27FC236}">
                <a16:creationId xmlns:a16="http://schemas.microsoft.com/office/drawing/2014/main" id="{DCCC7AA8-17E6-4C09-A10E-37547658FBA4}"/>
              </a:ext>
            </a:extLst>
          </p:cNvPr>
          <p:cNvSpPr>
            <a:spLocks noGrp="1"/>
          </p:cNvSpPr>
          <p:nvPr>
            <p:ph type="sldNum" idx="12"/>
          </p:nvPr>
        </p:nvSpPr>
        <p:spPr>
          <a:xfrm>
            <a:off x="10276323" y="6077238"/>
            <a:ext cx="771089" cy="365125"/>
          </a:xfrm>
        </p:spPr>
        <p:txBody>
          <a:bodyPr/>
          <a:lstStyle/>
          <a:p>
            <a:pPr marL="0" lvl="0" indent="0" algn="r" rtl="0">
              <a:spcBef>
                <a:spcPts val="0"/>
              </a:spcBef>
              <a:spcAft>
                <a:spcPts val="0"/>
              </a:spcAft>
              <a:buNone/>
            </a:pPr>
            <a:fld id="{00000000-1234-1234-1234-123412341234}" type="slidenum">
              <a:rPr lang="en-US" sz="1400" smtClean="0"/>
              <a:t>10</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circle(in)">
                                      <p:cBhvr>
                                        <p:cTn id="7" dur="2000"/>
                                        <p:tgtEl>
                                          <p:spTgt spid="31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12">
                                            <p:txEl>
                                              <p:pRg st="0" end="0"/>
                                            </p:txEl>
                                          </p:spTgt>
                                        </p:tgtEl>
                                        <p:attrNameLst>
                                          <p:attrName>style.visibility</p:attrName>
                                        </p:attrNameLst>
                                      </p:cBhvr>
                                      <p:to>
                                        <p:strVal val="visible"/>
                                      </p:to>
                                    </p:set>
                                    <p:animEffect transition="in" filter="fade">
                                      <p:cBhvr>
                                        <p:cTn id="11" dur="500"/>
                                        <p:tgtEl>
                                          <p:spTgt spid="312">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12">
                                            <p:txEl>
                                              <p:pRg st="1" end="1"/>
                                            </p:txEl>
                                          </p:spTgt>
                                        </p:tgtEl>
                                        <p:attrNameLst>
                                          <p:attrName>style.visibility</p:attrName>
                                        </p:attrNameLst>
                                      </p:cBhvr>
                                      <p:to>
                                        <p:strVal val="visible"/>
                                      </p:to>
                                    </p:set>
                                    <p:animEffect transition="in" filter="fade">
                                      <p:cBhvr>
                                        <p:cTn id="15" dur="500"/>
                                        <p:tgtEl>
                                          <p:spTgt spid="312">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12">
                                            <p:txEl>
                                              <p:pRg st="2" end="2"/>
                                            </p:txEl>
                                          </p:spTgt>
                                        </p:tgtEl>
                                        <p:attrNameLst>
                                          <p:attrName>style.visibility</p:attrName>
                                        </p:attrNameLst>
                                      </p:cBhvr>
                                      <p:to>
                                        <p:strVal val="visible"/>
                                      </p:to>
                                    </p:set>
                                    <p:animEffect transition="in" filter="fade">
                                      <p:cBhvr>
                                        <p:cTn id="19" dur="500"/>
                                        <p:tgtEl>
                                          <p:spTgt spid="312">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312">
                                            <p:txEl>
                                              <p:pRg st="3" end="3"/>
                                            </p:txEl>
                                          </p:spTgt>
                                        </p:tgtEl>
                                        <p:attrNameLst>
                                          <p:attrName>style.visibility</p:attrName>
                                        </p:attrNameLst>
                                      </p:cBhvr>
                                      <p:to>
                                        <p:strVal val="visible"/>
                                      </p:to>
                                    </p:set>
                                    <p:animEffect transition="in" filter="fade">
                                      <p:cBhvr>
                                        <p:cTn id="23" dur="500"/>
                                        <p:tgtEl>
                                          <p:spTgt spid="312">
                                            <p:txEl>
                                              <p:pRg st="3" end="3"/>
                                            </p:txEl>
                                          </p:spTgt>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12">
                                            <p:txEl>
                                              <p:pRg st="4" end="4"/>
                                            </p:txEl>
                                          </p:spTgt>
                                        </p:tgtEl>
                                        <p:attrNameLst>
                                          <p:attrName>style.visibility</p:attrName>
                                        </p:attrNameLst>
                                      </p:cBhvr>
                                      <p:to>
                                        <p:strVal val="visible"/>
                                      </p:to>
                                    </p:set>
                                    <p:animEffect transition="in" filter="fade">
                                      <p:cBhvr>
                                        <p:cTn id="27" dur="500"/>
                                        <p:tgtEl>
                                          <p:spTgt spid="312">
                                            <p:txEl>
                                              <p:pRg st="4" end="4"/>
                                            </p:txEl>
                                          </p:spTgt>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3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title"/>
          </p:nvPr>
        </p:nvSpPr>
        <p:spPr>
          <a:xfrm>
            <a:off x="1141410" y="144966"/>
            <a:ext cx="9906000" cy="1478700"/>
          </a:xfrm>
          <a:prstGeom prst="rect">
            <a:avLst/>
          </a:prstGeom>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spcBef>
                <a:spcPts val="0"/>
              </a:spcBef>
              <a:spcAft>
                <a:spcPts val="0"/>
              </a:spcAft>
              <a:buNone/>
            </a:pPr>
            <a:r>
              <a:rPr lang="en-US" b="1" u="sng" dirty="0"/>
              <a:t>REFERENCES</a:t>
            </a:r>
            <a:endParaRPr b="1" u="sng" dirty="0"/>
          </a:p>
        </p:txBody>
      </p:sp>
      <p:sp>
        <p:nvSpPr>
          <p:cNvPr id="318" name="Google Shape;318;p33"/>
          <p:cNvSpPr txBox="1">
            <a:spLocks noGrp="1"/>
          </p:cNvSpPr>
          <p:nvPr>
            <p:ph type="body" idx="1"/>
          </p:nvPr>
        </p:nvSpPr>
        <p:spPr>
          <a:xfrm>
            <a:off x="1141410" y="1256045"/>
            <a:ext cx="4878300" cy="499403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IN" sz="1400" dirty="0">
                <a:latin typeface="Calibri" panose="020F0502020204030204" pitchFamily="34" charset="0"/>
                <a:cs typeface="Calibri" panose="020F0502020204030204" pitchFamily="34" charset="0"/>
              </a:rPr>
              <a:t>[1] Amrutha K et al " ML Based Sign Language Recognition System" ©2021 IEEE | DOI: 10.1109/ICITIIT51526.2021.9399594</a:t>
            </a:r>
          </a:p>
          <a:p>
            <a:pPr marL="0" indent="0">
              <a:buNone/>
            </a:pPr>
            <a:r>
              <a:rPr lang="en-IN" sz="1400" dirty="0">
                <a:latin typeface="Calibri" panose="020F0502020204030204" pitchFamily="34" charset="0"/>
                <a:cs typeface="Calibri" panose="020F0502020204030204" pitchFamily="34" charset="0"/>
              </a:rPr>
              <a:t>[2] Sona </a:t>
            </a:r>
            <a:r>
              <a:rPr lang="en-IN" sz="1400" dirty="0" err="1">
                <a:latin typeface="Calibri" panose="020F0502020204030204" pitchFamily="34" charset="0"/>
                <a:cs typeface="Calibri" panose="020F0502020204030204" pitchFamily="34" charset="0"/>
              </a:rPr>
              <a:t>Shrenika</a:t>
            </a:r>
            <a:r>
              <a:rPr lang="en-IN" sz="1400" dirty="0">
                <a:latin typeface="Calibri" panose="020F0502020204030204" pitchFamily="34" charset="0"/>
                <a:cs typeface="Calibri" panose="020F0502020204030204" pitchFamily="34" charset="0"/>
              </a:rPr>
              <a:t> et al “</a:t>
            </a:r>
            <a:r>
              <a:rPr lang="en-US" sz="1400" i="0" dirty="0">
                <a:solidFill>
                  <a:schemeClr val="bg1"/>
                </a:solidFill>
                <a:effectLst/>
                <a:latin typeface="Calibri" panose="020F0502020204030204" pitchFamily="34" charset="0"/>
                <a:cs typeface="Calibri" panose="020F0502020204030204" pitchFamily="34" charset="0"/>
              </a:rPr>
              <a:t>Sign Language Recognition Using Template Matching Technique</a:t>
            </a:r>
            <a:r>
              <a:rPr lang="en-IN" sz="1400" dirty="0">
                <a:latin typeface="Calibri" panose="020F0502020204030204" pitchFamily="34" charset="0"/>
                <a:cs typeface="Calibri" panose="020F0502020204030204" pitchFamily="34" charset="0"/>
              </a:rPr>
              <a:t>” ©2020 IEEE |</a:t>
            </a:r>
            <a:r>
              <a:rPr lang="en-IN" sz="1400" b="1" i="0" dirty="0">
                <a:solidFill>
                  <a:srgbClr val="333333"/>
                </a:solidFill>
                <a:effectLst/>
                <a:latin typeface="Calibri" panose="020F0502020204030204" pitchFamily="34" charset="0"/>
                <a:cs typeface="Calibri" panose="020F0502020204030204" pitchFamily="34" charset="0"/>
              </a:rPr>
              <a:t> </a:t>
            </a:r>
            <a:r>
              <a:rPr lang="en-IN" sz="1400" i="0" dirty="0">
                <a:solidFill>
                  <a:schemeClr val="bg1"/>
                </a:solidFill>
                <a:effectLst/>
                <a:latin typeface="Calibri" panose="020F0502020204030204" pitchFamily="34" charset="0"/>
                <a:cs typeface="Calibri" panose="020F0502020204030204" pitchFamily="34" charset="0"/>
              </a:rPr>
              <a:t>DOI</a:t>
            </a:r>
            <a:r>
              <a:rPr lang="en-IN" sz="1400" b="1" i="0" dirty="0">
                <a:solidFill>
                  <a:schemeClr val="bg1"/>
                </a:solidFill>
                <a:effectLst/>
                <a:latin typeface="Calibri" panose="020F0502020204030204" pitchFamily="34" charset="0"/>
                <a:cs typeface="Calibri" panose="020F0502020204030204" pitchFamily="34" charset="0"/>
              </a:rPr>
              <a:t>: </a:t>
            </a:r>
            <a:r>
              <a:rPr lang="en-IN" sz="1400" b="0" i="0" u="none" strike="noStrike" dirty="0">
                <a:solidFill>
                  <a:schemeClr val="bg1"/>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10.1109/ICCSEA49143.2020.9132899</a:t>
            </a:r>
            <a:r>
              <a:rPr lang="en-IN" sz="1400" dirty="0">
                <a:solidFill>
                  <a:schemeClr val="bg1"/>
                </a:solidFill>
                <a:latin typeface="Calibri" panose="020F0502020204030204" pitchFamily="34" charset="0"/>
                <a:cs typeface="Calibri" panose="020F0502020204030204" pitchFamily="34" charset="0"/>
              </a:rPr>
              <a:t> </a:t>
            </a:r>
          </a:p>
          <a:p>
            <a:pPr marL="0" indent="0">
              <a:buNone/>
            </a:pPr>
            <a:r>
              <a:rPr lang="en-IN" sz="1400" dirty="0">
                <a:solidFill>
                  <a:schemeClr val="bg1"/>
                </a:solidFill>
                <a:latin typeface="Calibri" panose="020F0502020204030204" pitchFamily="34" charset="0"/>
                <a:cs typeface="Calibri" panose="020F0502020204030204" pitchFamily="34" charset="0"/>
              </a:rPr>
              <a:t>[3] Diksha </a:t>
            </a:r>
            <a:r>
              <a:rPr lang="en-IN" sz="1400" dirty="0" err="1">
                <a:solidFill>
                  <a:schemeClr val="bg1"/>
                </a:solidFill>
                <a:latin typeface="Calibri" panose="020F0502020204030204" pitchFamily="34" charset="0"/>
                <a:cs typeface="Calibri" panose="020F0502020204030204" pitchFamily="34" charset="0"/>
              </a:rPr>
              <a:t>Hatibaruah</a:t>
            </a:r>
            <a:r>
              <a:rPr lang="en-IN" sz="1400" dirty="0">
                <a:solidFill>
                  <a:schemeClr val="bg1"/>
                </a:solidFill>
                <a:latin typeface="Calibri" panose="020F0502020204030204" pitchFamily="34" charset="0"/>
                <a:cs typeface="Calibri" panose="020F0502020204030204" pitchFamily="34" charset="0"/>
              </a:rPr>
              <a:t> et al "A Static Hand Gesture Based Sign </a:t>
            </a:r>
            <a:r>
              <a:rPr lang="en-IN" sz="1400" dirty="0" err="1">
                <a:solidFill>
                  <a:schemeClr val="bg1"/>
                </a:solidFill>
                <a:latin typeface="Calibri" panose="020F0502020204030204" pitchFamily="34" charset="0"/>
                <a:cs typeface="Calibri" panose="020F0502020204030204" pitchFamily="34" charset="0"/>
              </a:rPr>
              <a:t>LanguageRecognition</a:t>
            </a:r>
            <a:r>
              <a:rPr lang="en-IN" sz="1400" dirty="0">
                <a:solidFill>
                  <a:schemeClr val="bg1"/>
                </a:solidFill>
                <a:latin typeface="Calibri" panose="020F0502020204030204" pitchFamily="34" charset="0"/>
                <a:cs typeface="Calibri" panose="020F0502020204030204" pitchFamily="34" charset="0"/>
              </a:rPr>
              <a:t> System using Convolutional </a:t>
            </a:r>
            <a:r>
              <a:rPr lang="en-IN" sz="1400" dirty="0" err="1">
                <a:solidFill>
                  <a:schemeClr val="bg1"/>
                </a:solidFill>
                <a:latin typeface="Calibri" panose="020F0502020204030204" pitchFamily="34" charset="0"/>
                <a:cs typeface="Calibri" panose="020F0502020204030204" pitchFamily="34" charset="0"/>
              </a:rPr>
              <a:t>NeuralNetworks</a:t>
            </a:r>
            <a:r>
              <a:rPr lang="en-IN" sz="1400" dirty="0">
                <a:solidFill>
                  <a:schemeClr val="bg1"/>
                </a:solidFill>
                <a:latin typeface="Calibri" panose="020F0502020204030204" pitchFamily="34" charset="0"/>
                <a:cs typeface="Calibri" panose="020F0502020204030204" pitchFamily="34" charset="0"/>
              </a:rPr>
              <a:t>" ©2020 IEEE | DOI: 10.1109/INDICON49873.2020.9342405</a:t>
            </a:r>
          </a:p>
          <a:p>
            <a:pPr marL="0" indent="0">
              <a:buNone/>
            </a:pPr>
            <a:r>
              <a:rPr lang="en-IN" sz="1400" dirty="0">
                <a:solidFill>
                  <a:schemeClr val="bg1"/>
                </a:solidFill>
                <a:latin typeface="Calibri" panose="020F0502020204030204" pitchFamily="34" charset="0"/>
                <a:cs typeface="Calibri" panose="020F0502020204030204" pitchFamily="34" charset="0"/>
              </a:rPr>
              <a:t>[4] </a:t>
            </a:r>
            <a:r>
              <a:rPr lang="en-US" sz="1400" dirty="0" err="1">
                <a:latin typeface="Calibri" panose="020F0502020204030204" pitchFamily="34" charset="0"/>
                <a:ea typeface="Calibri"/>
                <a:cs typeface="Calibri" panose="020F0502020204030204" pitchFamily="34" charset="0"/>
                <a:sym typeface="Calibri"/>
              </a:rPr>
              <a:t>Qinglian</a:t>
            </a:r>
            <a:r>
              <a:rPr lang="en-US" sz="1400" dirty="0">
                <a:latin typeface="Calibri" panose="020F0502020204030204" pitchFamily="34" charset="0"/>
                <a:ea typeface="Calibri"/>
                <a:cs typeface="Calibri" panose="020F0502020204030204" pitchFamily="34" charset="0"/>
                <a:sym typeface="Calibri"/>
              </a:rPr>
              <a:t> Yang et al </a:t>
            </a:r>
            <a:r>
              <a:rPr lang="en-IN" sz="1400" dirty="0">
                <a:solidFill>
                  <a:schemeClr val="bg1"/>
                </a:solidFill>
                <a:latin typeface="Calibri" panose="020F0502020204030204" pitchFamily="34" charset="0"/>
                <a:cs typeface="Calibri" panose="020F0502020204030204" pitchFamily="34" charset="0"/>
              </a:rPr>
              <a:t>"Leap Motion Hand Gesture Recognition Based on Deep Neural Network," ©2020 Chinese Control And Decision Conference (CCDC), 2020, pp. 2089-2093, DOI: 10.1109/CCDC49329.2020.9164723.</a:t>
            </a:r>
          </a:p>
          <a:p>
            <a:pPr marL="0" indent="0">
              <a:buNone/>
            </a:pPr>
            <a:r>
              <a:rPr lang="en-IN" sz="1400" dirty="0">
                <a:solidFill>
                  <a:schemeClr val="bg1"/>
                </a:solidFill>
                <a:latin typeface="Calibri" panose="020F0502020204030204" pitchFamily="34" charset="0"/>
                <a:cs typeface="Calibri" panose="020F0502020204030204" pitchFamily="34" charset="0"/>
              </a:rPr>
              <a:t>[5] H. Muthu </a:t>
            </a:r>
            <a:r>
              <a:rPr lang="en-IN" sz="1400" dirty="0" err="1">
                <a:solidFill>
                  <a:schemeClr val="bg1"/>
                </a:solidFill>
                <a:latin typeface="Calibri" panose="020F0502020204030204" pitchFamily="34" charset="0"/>
                <a:cs typeface="Calibri" panose="020F0502020204030204" pitchFamily="34" charset="0"/>
              </a:rPr>
              <a:t>Mariappan</a:t>
            </a:r>
            <a:r>
              <a:rPr lang="en-IN" sz="1400" dirty="0">
                <a:solidFill>
                  <a:schemeClr val="bg1"/>
                </a:solidFill>
                <a:latin typeface="Calibri" panose="020F0502020204030204" pitchFamily="34" charset="0"/>
                <a:cs typeface="Calibri" panose="020F0502020204030204" pitchFamily="34" charset="0"/>
              </a:rPr>
              <a:t> et al "Real-Time Recognition of Indian Sign Language," ©2019 International Conference on Computational Intelligence in Data Science (ICCIDS), 2019, pp. 1-6, DOI: 10.1109/ICCIDS.2019.8862125.</a:t>
            </a:r>
          </a:p>
          <a:p>
            <a:pPr marL="0" indent="0">
              <a:buNone/>
            </a:pPr>
            <a:endParaRPr lang="en-US" sz="1400" dirty="0">
              <a:latin typeface="Calibri" panose="020F0502020204030204" pitchFamily="34" charset="0"/>
              <a:cs typeface="Calibri" panose="020F0502020204030204" pitchFamily="34" charset="0"/>
            </a:endParaRPr>
          </a:p>
        </p:txBody>
      </p:sp>
      <p:sp>
        <p:nvSpPr>
          <p:cNvPr id="319" name="Google Shape;319;p33"/>
          <p:cNvSpPr txBox="1">
            <a:spLocks noGrp="1"/>
          </p:cNvSpPr>
          <p:nvPr>
            <p:ph type="body" idx="2"/>
          </p:nvPr>
        </p:nvSpPr>
        <p:spPr>
          <a:xfrm>
            <a:off x="6172200" y="1256045"/>
            <a:ext cx="4875300" cy="4994029"/>
          </a:xfrm>
          <a:prstGeom prst="rect">
            <a:avLst/>
          </a:prstGeom>
        </p:spPr>
        <p:txBody>
          <a:bodyPr spcFirstLastPara="1" wrap="square" lIns="91425" tIns="45700" rIns="91425" bIns="45700" anchor="t" anchorCtr="0">
            <a:normAutofit/>
          </a:bodyPr>
          <a:lstStyle/>
          <a:p>
            <a:pPr marL="0" indent="0">
              <a:buNone/>
            </a:pPr>
            <a:r>
              <a:rPr lang="en-US" sz="1400" i="0" dirty="0">
                <a:solidFill>
                  <a:schemeClr val="bg1"/>
                </a:solidFill>
                <a:effectLst/>
                <a:latin typeface="Calibri" panose="020F0502020204030204" pitchFamily="34" charset="0"/>
                <a:cs typeface="Calibri" panose="020F0502020204030204" pitchFamily="34" charset="0"/>
              </a:rPr>
              <a:t>[6] </a:t>
            </a:r>
            <a:r>
              <a:rPr lang="en-US" sz="1400" i="0" dirty="0" err="1">
                <a:solidFill>
                  <a:schemeClr val="bg1"/>
                </a:solidFill>
                <a:effectLst/>
                <a:latin typeface="Calibri" panose="020F0502020204030204" pitchFamily="34" charset="0"/>
                <a:cs typeface="Calibri" panose="020F0502020204030204" pitchFamily="34" charset="0"/>
              </a:rPr>
              <a:t>Saransh</a:t>
            </a:r>
            <a:r>
              <a:rPr lang="en-US" sz="1400" i="0" dirty="0">
                <a:solidFill>
                  <a:schemeClr val="bg1"/>
                </a:solidFill>
                <a:effectLst/>
                <a:latin typeface="Calibri" panose="020F0502020204030204" pitchFamily="34" charset="0"/>
                <a:cs typeface="Calibri" panose="020F0502020204030204" pitchFamily="34" charset="0"/>
              </a:rPr>
              <a:t> Sharma et al "A Static Hand Gesture and Face Recognition System for Blind People," </a:t>
            </a:r>
            <a:r>
              <a:rPr lang="en-IN" sz="1400" dirty="0">
                <a:solidFill>
                  <a:schemeClr val="bg1"/>
                </a:solidFill>
                <a:latin typeface="Calibri" panose="020F0502020204030204" pitchFamily="34" charset="0"/>
                <a:cs typeface="Calibri" panose="020F0502020204030204" pitchFamily="34" charset="0"/>
              </a:rPr>
              <a:t>©</a:t>
            </a:r>
            <a:r>
              <a:rPr lang="en-US" sz="1400" i="0" dirty="0">
                <a:solidFill>
                  <a:schemeClr val="bg1"/>
                </a:solidFill>
                <a:effectLst/>
                <a:latin typeface="Calibri" panose="020F0502020204030204" pitchFamily="34" charset="0"/>
                <a:cs typeface="Calibri" panose="020F0502020204030204" pitchFamily="34" charset="0"/>
              </a:rPr>
              <a:t>2019 6th International Conference on Signal Processing and Integrated Networks (SPIN), 2019, pp. 534-539, DOI: 10.1109/SPIN.2019.8711706.</a:t>
            </a:r>
          </a:p>
          <a:p>
            <a:pPr marL="0" indent="0">
              <a:buNone/>
            </a:pPr>
            <a:r>
              <a:rPr lang="en-US" sz="1400" i="0" dirty="0">
                <a:solidFill>
                  <a:schemeClr val="bg1"/>
                </a:solidFill>
                <a:effectLst/>
                <a:latin typeface="Calibri" panose="020F0502020204030204" pitchFamily="34" charset="0"/>
                <a:cs typeface="Calibri" panose="020F0502020204030204" pitchFamily="34" charset="0"/>
              </a:rPr>
              <a:t>[7]</a:t>
            </a:r>
            <a:r>
              <a:rPr lang="en-US" sz="1400" dirty="0">
                <a:latin typeface="Calibri" panose="020F0502020204030204" pitchFamily="34" charset="0"/>
                <a:ea typeface="Calibri"/>
                <a:cs typeface="Calibri" panose="020F0502020204030204" pitchFamily="34" charset="0"/>
                <a:sym typeface="Calibri"/>
              </a:rPr>
              <a:t> Hung-Yuan Chung </a:t>
            </a:r>
            <a:r>
              <a:rPr lang="en-US" sz="1400" i="0" dirty="0">
                <a:solidFill>
                  <a:schemeClr val="bg1"/>
                </a:solidFill>
                <a:effectLst/>
                <a:latin typeface="Calibri" panose="020F0502020204030204" pitchFamily="34" charset="0"/>
                <a:cs typeface="Calibri" panose="020F0502020204030204" pitchFamily="34" charset="0"/>
              </a:rPr>
              <a:t>"An Efficient Hand Gesture Recognition System Based on Deep CNN," </a:t>
            </a:r>
            <a:r>
              <a:rPr lang="en-IN" sz="1400" dirty="0">
                <a:solidFill>
                  <a:schemeClr val="bg1"/>
                </a:solidFill>
                <a:latin typeface="Calibri" panose="020F0502020204030204" pitchFamily="34" charset="0"/>
                <a:cs typeface="Calibri" panose="020F0502020204030204" pitchFamily="34" charset="0"/>
              </a:rPr>
              <a:t>©</a:t>
            </a:r>
            <a:r>
              <a:rPr lang="en-US" sz="1400" i="0" dirty="0">
                <a:solidFill>
                  <a:schemeClr val="bg1"/>
                </a:solidFill>
                <a:effectLst/>
                <a:latin typeface="Calibri" panose="020F0502020204030204" pitchFamily="34" charset="0"/>
                <a:cs typeface="Calibri" panose="020F0502020204030204" pitchFamily="34" charset="0"/>
              </a:rPr>
              <a:t>2019 IEEE International Conference on Industrial Technology (ICIT), 2019, pp. 853-858, DOI: 10.1109/ICIT.2019.8755038.</a:t>
            </a:r>
          </a:p>
          <a:p>
            <a:pPr marL="0" indent="0">
              <a:buNone/>
            </a:pPr>
            <a:r>
              <a:rPr lang="en-US" sz="1400" i="0" dirty="0">
                <a:solidFill>
                  <a:schemeClr val="bg1"/>
                </a:solidFill>
                <a:effectLst/>
                <a:latin typeface="Calibri" panose="020F0502020204030204" pitchFamily="34" charset="0"/>
                <a:cs typeface="Calibri" panose="020F0502020204030204" pitchFamily="34" charset="0"/>
              </a:rPr>
              <a:t>[8] F</a:t>
            </a:r>
            <a:r>
              <a:rPr lang="en-US" sz="1400" dirty="0">
                <a:solidFill>
                  <a:schemeClr val="bg1"/>
                </a:solidFill>
                <a:latin typeface="Calibri" panose="020F0502020204030204" pitchFamily="34" charset="0"/>
                <a:cs typeface="Calibri" panose="020F0502020204030204" pitchFamily="34" charset="0"/>
              </a:rPr>
              <a:t>elix</a:t>
            </a:r>
            <a:r>
              <a:rPr lang="en-US" sz="1400" i="0" dirty="0">
                <a:solidFill>
                  <a:schemeClr val="bg1"/>
                </a:solidFill>
                <a:effectLst/>
                <a:latin typeface="Calibri" panose="020F0502020204030204" pitchFamily="34" charset="0"/>
                <a:cs typeface="Calibri" panose="020F0502020204030204" pitchFamily="34" charset="0"/>
              </a:rPr>
              <a:t> Zhan, "Hand Gesture Recognition with Convolution Neural Networks," </a:t>
            </a:r>
            <a:r>
              <a:rPr lang="en-IN" sz="1400" dirty="0">
                <a:solidFill>
                  <a:schemeClr val="bg1"/>
                </a:solidFill>
                <a:latin typeface="Calibri" panose="020F0502020204030204" pitchFamily="34" charset="0"/>
                <a:cs typeface="Calibri" panose="020F0502020204030204" pitchFamily="34" charset="0"/>
              </a:rPr>
              <a:t>©</a:t>
            </a:r>
            <a:r>
              <a:rPr lang="en-US" sz="1400" i="0" dirty="0">
                <a:solidFill>
                  <a:schemeClr val="bg1"/>
                </a:solidFill>
                <a:effectLst/>
                <a:latin typeface="Calibri" panose="020F0502020204030204" pitchFamily="34" charset="0"/>
                <a:cs typeface="Calibri" panose="020F0502020204030204" pitchFamily="34" charset="0"/>
              </a:rPr>
              <a:t>2019 IEEE 20th International Conference on Information Reuse and Integration for Data Science (IRI), 2019, pp. 295-298, DOI: 10.1109/IRI.2019.00054.</a:t>
            </a:r>
          </a:p>
        </p:txBody>
      </p:sp>
      <p:sp>
        <p:nvSpPr>
          <p:cNvPr id="2" name="Slide Number Placeholder 1">
            <a:extLst>
              <a:ext uri="{FF2B5EF4-FFF2-40B4-BE49-F238E27FC236}">
                <a16:creationId xmlns:a16="http://schemas.microsoft.com/office/drawing/2014/main" id="{C43FE4CE-C0A9-4E4D-B24F-84673EA1CA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smtClean="0"/>
              <a:t>11</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circle(in)">
                                      <p:cBhvr>
                                        <p:cTn id="7" dur="2000"/>
                                        <p:tgtEl>
                                          <p:spTgt spid="31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18">
                                            <p:txEl>
                                              <p:pRg st="0" end="0"/>
                                            </p:txEl>
                                          </p:spTgt>
                                        </p:tgtEl>
                                        <p:attrNameLst>
                                          <p:attrName>style.visibility</p:attrName>
                                        </p:attrNameLst>
                                      </p:cBhvr>
                                      <p:to>
                                        <p:strVal val="visible"/>
                                      </p:to>
                                    </p:set>
                                    <p:animEffect transition="in" filter="fade">
                                      <p:cBhvr>
                                        <p:cTn id="11" dur="500"/>
                                        <p:tgtEl>
                                          <p:spTgt spid="318">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318">
                                            <p:txEl>
                                              <p:pRg st="1" end="1"/>
                                            </p:txEl>
                                          </p:spTgt>
                                        </p:tgtEl>
                                        <p:attrNameLst>
                                          <p:attrName>style.visibility</p:attrName>
                                        </p:attrNameLst>
                                      </p:cBhvr>
                                      <p:to>
                                        <p:strVal val="visible"/>
                                      </p:to>
                                    </p:set>
                                    <p:animEffect transition="in" filter="fade">
                                      <p:cBhvr>
                                        <p:cTn id="15" dur="500"/>
                                        <p:tgtEl>
                                          <p:spTgt spid="318">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Effect transition="in" filter="fade">
                                      <p:cBhvr>
                                        <p:cTn id="19" dur="500"/>
                                        <p:tgtEl>
                                          <p:spTgt spid="318">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318">
                                            <p:txEl>
                                              <p:pRg st="3" end="3"/>
                                            </p:txEl>
                                          </p:spTgt>
                                        </p:tgtEl>
                                        <p:attrNameLst>
                                          <p:attrName>style.visibility</p:attrName>
                                        </p:attrNameLst>
                                      </p:cBhvr>
                                      <p:to>
                                        <p:strVal val="visible"/>
                                      </p:to>
                                    </p:set>
                                    <p:animEffect transition="in" filter="fade">
                                      <p:cBhvr>
                                        <p:cTn id="23" dur="500"/>
                                        <p:tgtEl>
                                          <p:spTgt spid="318">
                                            <p:txEl>
                                              <p:pRg st="3" end="3"/>
                                            </p:txEl>
                                          </p:spTgt>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18">
                                            <p:txEl>
                                              <p:pRg st="4" end="4"/>
                                            </p:txEl>
                                          </p:spTgt>
                                        </p:tgtEl>
                                        <p:attrNameLst>
                                          <p:attrName>style.visibility</p:attrName>
                                        </p:attrNameLst>
                                      </p:cBhvr>
                                      <p:to>
                                        <p:strVal val="visible"/>
                                      </p:to>
                                    </p:set>
                                    <p:animEffect transition="in" filter="fade">
                                      <p:cBhvr>
                                        <p:cTn id="27" dur="500"/>
                                        <p:tgtEl>
                                          <p:spTgt spid="318">
                                            <p:txEl>
                                              <p:pRg st="4" end="4"/>
                                            </p:txEl>
                                          </p:spTgt>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19">
                                            <p:txEl>
                                              <p:pRg st="0" end="0"/>
                                            </p:txEl>
                                          </p:spTgt>
                                        </p:tgtEl>
                                        <p:attrNameLst>
                                          <p:attrName>style.visibility</p:attrName>
                                        </p:attrNameLst>
                                      </p:cBhvr>
                                      <p:to>
                                        <p:strVal val="visible"/>
                                      </p:to>
                                    </p:set>
                                    <p:animEffect transition="in" filter="fade">
                                      <p:cBhvr>
                                        <p:cTn id="31" dur="500"/>
                                        <p:tgtEl>
                                          <p:spTgt spid="319">
                                            <p:txEl>
                                              <p:pRg st="0" end="0"/>
                                            </p:txEl>
                                          </p:spTgt>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319">
                                            <p:txEl>
                                              <p:pRg st="1" end="1"/>
                                            </p:txEl>
                                          </p:spTgt>
                                        </p:tgtEl>
                                        <p:attrNameLst>
                                          <p:attrName>style.visibility</p:attrName>
                                        </p:attrNameLst>
                                      </p:cBhvr>
                                      <p:to>
                                        <p:strVal val="visible"/>
                                      </p:to>
                                    </p:set>
                                    <p:animEffect transition="in" filter="fade">
                                      <p:cBhvr>
                                        <p:cTn id="35" dur="500"/>
                                        <p:tgtEl>
                                          <p:spTgt spid="319">
                                            <p:txEl>
                                              <p:pRg st="1" end="1"/>
                                            </p:txEl>
                                          </p:spTgt>
                                        </p:tgtEl>
                                      </p:cBhvr>
                                    </p:animEffect>
                                  </p:childTnLst>
                                </p:cTn>
                              </p:par>
                            </p:childTnLst>
                          </p:cTn>
                        </p:par>
                        <p:par>
                          <p:cTn id="36" fill="hold">
                            <p:stCondLst>
                              <p:cond delay="5500"/>
                            </p:stCondLst>
                            <p:childTnLst>
                              <p:par>
                                <p:cTn id="37" presetID="10" presetClass="entr" presetSubtype="0" fill="hold" grpId="0" nodeType="afterEffect">
                                  <p:stCondLst>
                                    <p:cond delay="0"/>
                                  </p:stCondLst>
                                  <p:childTnLst>
                                    <p:set>
                                      <p:cBhvr>
                                        <p:cTn id="38" dur="1" fill="hold">
                                          <p:stCondLst>
                                            <p:cond delay="0"/>
                                          </p:stCondLst>
                                        </p:cTn>
                                        <p:tgtEl>
                                          <p:spTgt spid="319">
                                            <p:txEl>
                                              <p:pRg st="2" end="2"/>
                                            </p:txEl>
                                          </p:spTgt>
                                        </p:tgtEl>
                                        <p:attrNameLst>
                                          <p:attrName>style.visibility</p:attrName>
                                        </p:attrNameLst>
                                      </p:cBhvr>
                                      <p:to>
                                        <p:strVal val="visible"/>
                                      </p:to>
                                    </p:set>
                                    <p:animEffect transition="in" filter="fade">
                                      <p:cBhvr>
                                        <p:cTn id="39" dur="500"/>
                                        <p:tgtEl>
                                          <p:spTgt spid="3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build="p"/>
      <p:bldP spid="3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 name="Picture 2">
            <a:extLst>
              <a:ext uri="{FF2B5EF4-FFF2-40B4-BE49-F238E27FC236}">
                <a16:creationId xmlns:a16="http://schemas.microsoft.com/office/drawing/2014/main" id="{D504419C-1707-413A-9F23-4D8DCB13CFF3}"/>
              </a:ext>
            </a:extLst>
          </p:cNvPr>
          <p:cNvPicPr>
            <a:picLocks noChangeAspect="1"/>
          </p:cNvPicPr>
          <p:nvPr/>
        </p:nvPicPr>
        <p:blipFill>
          <a:blip r:embed="rId3"/>
          <a:stretch>
            <a:fillRect/>
          </a:stretch>
        </p:blipFill>
        <p:spPr>
          <a:xfrm>
            <a:off x="2286000" y="1028595"/>
            <a:ext cx="7620000" cy="3333750"/>
          </a:xfrm>
          <a:prstGeom prst="rect">
            <a:avLst/>
          </a:prstGeom>
        </p:spPr>
      </p:pic>
      <p:pic>
        <p:nvPicPr>
          <p:cNvPr id="4" name="Picture 3">
            <a:extLst>
              <a:ext uri="{FF2B5EF4-FFF2-40B4-BE49-F238E27FC236}">
                <a16:creationId xmlns:a16="http://schemas.microsoft.com/office/drawing/2014/main" id="{DAECB6D9-4EB5-4B52-B73A-5036B0F557C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125038" y="3999139"/>
            <a:ext cx="6260122" cy="1830265"/>
          </a:xfrm>
          <a:prstGeom prst="rect">
            <a:avLst/>
          </a:prstGeom>
          <a:effectLst>
            <a:outerShdw blurRad="50800" dist="38100" dir="18900000" algn="bl" rotWithShape="0">
              <a:prstClr val="black">
                <a:alpha val="40000"/>
              </a:prstClr>
            </a:outerShdw>
          </a:effectLst>
        </p:spPr>
      </p:pic>
      <p:sp>
        <p:nvSpPr>
          <p:cNvPr id="2" name="Slide Number Placeholder 1">
            <a:extLst>
              <a:ext uri="{FF2B5EF4-FFF2-40B4-BE49-F238E27FC236}">
                <a16:creationId xmlns:a16="http://schemas.microsoft.com/office/drawing/2014/main" id="{69CC76F1-C521-49BF-A7A6-47779A61F6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smtClean="0"/>
              <a:t>12</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AEBE-D9A9-4C6B-AE11-43AC63A2ECE6}"/>
              </a:ext>
            </a:extLst>
          </p:cNvPr>
          <p:cNvSpPr>
            <a:spLocks noGrp="1"/>
          </p:cNvSpPr>
          <p:nvPr>
            <p:ph type="title"/>
          </p:nvPr>
        </p:nvSpPr>
        <p:spPr>
          <a:xfrm>
            <a:off x="1213339" y="0"/>
            <a:ext cx="9905998" cy="1478570"/>
          </a:xfrm>
          <a:effectLst>
            <a:outerShdw blurRad="50800" dist="38100" dir="18900000" algn="bl" rotWithShape="0">
              <a:prstClr val="black">
                <a:alpha val="40000"/>
              </a:prstClr>
            </a:outerShdw>
          </a:effectLst>
        </p:spPr>
        <p:txBody>
          <a:bodyPr/>
          <a:lstStyle/>
          <a:p>
            <a:r>
              <a:rPr lang="en-US" b="1" u="sng" dirty="0"/>
              <a:t>SIGN USED IN ASL</a:t>
            </a:r>
            <a:endParaRPr lang="en-IN" b="1" u="sng" dirty="0"/>
          </a:p>
        </p:txBody>
      </p:sp>
      <p:pic>
        <p:nvPicPr>
          <p:cNvPr id="3" name="Google Shape;242;p20">
            <a:extLst>
              <a:ext uri="{FF2B5EF4-FFF2-40B4-BE49-F238E27FC236}">
                <a16:creationId xmlns:a16="http://schemas.microsoft.com/office/drawing/2014/main" id="{D0EE471D-96F1-42C0-9567-E8D62CDCCDCA}"/>
              </a:ext>
            </a:extLst>
          </p:cNvPr>
          <p:cNvPicPr preferRelativeResize="0"/>
          <p:nvPr/>
        </p:nvPicPr>
        <p:blipFill rotWithShape="1">
          <a:blip r:embed="rId2">
            <a:alphaModFix/>
          </a:blip>
          <a:srcRect b="36275"/>
          <a:stretch/>
        </p:blipFill>
        <p:spPr>
          <a:xfrm>
            <a:off x="2878138" y="1181737"/>
            <a:ext cx="6576400" cy="3970367"/>
          </a:xfrm>
          <a:prstGeom prst="rect">
            <a:avLst/>
          </a:prstGeom>
          <a:noFill/>
          <a:ln>
            <a:noFill/>
          </a:ln>
          <a:effectLst>
            <a:outerShdw blurRad="57150" dist="104775" dir="5400000" algn="bl" rotWithShape="0">
              <a:srgbClr val="000000">
                <a:alpha val="50000"/>
              </a:srgbClr>
            </a:outerShdw>
          </a:effectLst>
        </p:spPr>
      </p:pic>
      <p:sp>
        <p:nvSpPr>
          <p:cNvPr id="4" name="Slide Number Placeholder 3">
            <a:extLst>
              <a:ext uri="{FF2B5EF4-FFF2-40B4-BE49-F238E27FC236}">
                <a16:creationId xmlns:a16="http://schemas.microsoft.com/office/drawing/2014/main" id="{8AF4FA8B-1169-4FFD-BB24-51400D8238F2}"/>
              </a:ext>
            </a:extLst>
          </p:cNvPr>
          <p:cNvSpPr>
            <a:spLocks noGrp="1"/>
          </p:cNvSpPr>
          <p:nvPr>
            <p:ph type="sldNum" idx="12"/>
          </p:nvPr>
        </p:nvSpPr>
        <p:spPr>
          <a:xfrm>
            <a:off x="10733792" y="6354328"/>
            <a:ext cx="771089" cy="365125"/>
          </a:xfrm>
        </p:spPr>
        <p:txBody>
          <a:bodyPr/>
          <a:lstStyle/>
          <a:p>
            <a:pPr marL="0" lvl="0" indent="0" algn="r" rtl="0">
              <a:spcBef>
                <a:spcPts val="0"/>
              </a:spcBef>
              <a:spcAft>
                <a:spcPts val="0"/>
              </a:spcAft>
              <a:buNone/>
            </a:pPr>
            <a:fld id="{00000000-1234-1234-1234-123412341234}" type="slidenum">
              <a:rPr lang="en-US" sz="1400" smtClean="0"/>
              <a:t>2</a:t>
            </a:fld>
            <a:endParaRPr lang="en-US" sz="1400" dirty="0"/>
          </a:p>
        </p:txBody>
      </p:sp>
    </p:spTree>
    <p:extLst>
      <p:ext uri="{BB962C8B-B14F-4D97-AF65-F5344CB8AC3E}">
        <p14:creationId xmlns:p14="http://schemas.microsoft.com/office/powerpoint/2010/main" val="428136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141412" y="297951"/>
            <a:ext cx="9905998" cy="863029"/>
          </a:xfrm>
          <a:prstGeom prst="rect">
            <a:avLst/>
          </a:prstGeom>
          <a:noFill/>
          <a:ln>
            <a:noFill/>
          </a:ln>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b="1" u="sng" dirty="0"/>
              <a:t>INTRODUCTION </a:t>
            </a:r>
            <a:endParaRPr b="1" u="sng" dirty="0"/>
          </a:p>
        </p:txBody>
      </p:sp>
      <p:sp>
        <p:nvSpPr>
          <p:cNvPr id="248" name="Google Shape;248;p21"/>
          <p:cNvSpPr txBox="1">
            <a:spLocks noGrp="1"/>
          </p:cNvSpPr>
          <p:nvPr>
            <p:ph type="body" idx="1"/>
          </p:nvPr>
        </p:nvSpPr>
        <p:spPr>
          <a:xfrm>
            <a:off x="1141400" y="1445275"/>
            <a:ext cx="9906000" cy="4799408"/>
          </a:xfrm>
          <a:prstGeom prst="rect">
            <a:avLst/>
          </a:prstGeom>
          <a:noFill/>
          <a:ln>
            <a:noFill/>
          </a:ln>
        </p:spPr>
        <p:txBody>
          <a:bodyPr spcFirstLastPara="1" wrap="square" lIns="91425" tIns="45700" rIns="91425" bIns="45700" anchor="t" anchorCtr="0">
            <a:normAutofit/>
          </a:bodyPr>
          <a:lstStyle/>
          <a:p>
            <a:r>
              <a:rPr lang="en-US" sz="2000" dirty="0"/>
              <a:t>Sign language is a tool for deaf and dumb people to communicate with the world.</a:t>
            </a:r>
          </a:p>
          <a:p>
            <a:r>
              <a:rPr lang="en-US" sz="2000" dirty="0"/>
              <a:t>In recent years, technologies like gesture recognition, facial recognition have received huge importance under the branch of sign language.</a:t>
            </a:r>
          </a:p>
          <a:p>
            <a:r>
              <a:rPr lang="en-US" sz="2000" dirty="0">
                <a:ea typeface="Cambria"/>
                <a:cs typeface="Cambria"/>
                <a:sym typeface="Cambria"/>
              </a:rPr>
              <a:t>In sign language, every sign has its meaning.</a:t>
            </a:r>
            <a:endParaRPr lang="en-US" sz="2000" dirty="0">
              <a:ea typeface="Cambria"/>
              <a:sym typeface="Cambria"/>
            </a:endParaRPr>
          </a:p>
          <a:p>
            <a:r>
              <a:rPr lang="en-US" sz="2000" dirty="0">
                <a:ea typeface="Cambria"/>
                <a:cs typeface="Cambria"/>
                <a:sym typeface="Cambria"/>
              </a:rPr>
              <a:t>The sign language used by people must be translated into some text, which can be further understood and interpreted by normal people.</a:t>
            </a:r>
          </a:p>
          <a:p>
            <a:r>
              <a:rPr lang="en-US" sz="2000" dirty="0">
                <a:ea typeface="Cambria"/>
                <a:cs typeface="Cambria"/>
                <a:sym typeface="Cambria"/>
              </a:rPr>
              <a:t>Gesture recognition</a:t>
            </a:r>
            <a:r>
              <a:rPr lang="en-US" sz="2000" dirty="0"/>
              <a:t> curtails the difficulty to communicate with the deaf, as it returns output in text format. </a:t>
            </a:r>
            <a:endParaRPr sz="2000" dirty="0">
              <a:ea typeface="Cambria"/>
              <a:cs typeface="Cambria"/>
              <a:sym typeface="Cambria"/>
            </a:endParaRPr>
          </a:p>
        </p:txBody>
      </p:sp>
      <p:sp>
        <p:nvSpPr>
          <p:cNvPr id="2" name="Slide Number Placeholder 1">
            <a:extLst>
              <a:ext uri="{FF2B5EF4-FFF2-40B4-BE49-F238E27FC236}">
                <a16:creationId xmlns:a16="http://schemas.microsoft.com/office/drawing/2014/main" id="{C4D0AD72-64A1-429D-AD06-47422278EA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smtClean="0"/>
              <a:t>3</a:t>
            </a:fld>
            <a:endParaRPr lang="en-US" sz="1400" dirty="0"/>
          </a:p>
        </p:txBody>
      </p:sp>
      <p:pic>
        <p:nvPicPr>
          <p:cNvPr id="5" name="Picture 4">
            <a:extLst>
              <a:ext uri="{FF2B5EF4-FFF2-40B4-BE49-F238E27FC236}">
                <a16:creationId xmlns:a16="http://schemas.microsoft.com/office/drawing/2014/main" id="{70067869-FE1D-4ECC-93BD-01389A38F051}"/>
              </a:ext>
            </a:extLst>
          </p:cNvPr>
          <p:cNvPicPr>
            <a:picLocks noChangeAspect="1"/>
          </p:cNvPicPr>
          <p:nvPr/>
        </p:nvPicPr>
        <p:blipFill>
          <a:blip r:embed="rId3"/>
          <a:stretch>
            <a:fillRect/>
          </a:stretch>
        </p:blipFill>
        <p:spPr>
          <a:xfrm>
            <a:off x="9540045" y="4292666"/>
            <a:ext cx="2377046" cy="2804526"/>
          </a:xfrm>
          <a:prstGeom prst="rect">
            <a:avLst/>
          </a:prstGeom>
        </p:spPr>
      </p:pic>
      <p:pic>
        <p:nvPicPr>
          <p:cNvPr id="6" name="Graphic 5" descr="Thought bubble with solid fill">
            <a:extLst>
              <a:ext uri="{FF2B5EF4-FFF2-40B4-BE49-F238E27FC236}">
                <a16:creationId xmlns:a16="http://schemas.microsoft.com/office/drawing/2014/main" id="{9973234F-A548-4C73-AA0E-BC5693E5A8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692421" y="4453691"/>
            <a:ext cx="1103224" cy="1103224"/>
          </a:xfrm>
          <a:prstGeom prst="rect">
            <a:avLst/>
          </a:prstGeom>
        </p:spPr>
      </p:pic>
      <p:pic>
        <p:nvPicPr>
          <p:cNvPr id="7" name="Graphic 6" descr="Question mark with solid fill">
            <a:extLst>
              <a:ext uri="{FF2B5EF4-FFF2-40B4-BE49-F238E27FC236}">
                <a16:creationId xmlns:a16="http://schemas.microsoft.com/office/drawing/2014/main" id="{A0C63B2B-A484-439E-B3E5-3054C5ECA5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78625" y="4585677"/>
            <a:ext cx="585253" cy="5852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48">
                                            <p:txEl>
                                              <p:pRg st="0" end="0"/>
                                            </p:txEl>
                                          </p:spTgt>
                                        </p:tgtEl>
                                        <p:attrNameLst>
                                          <p:attrName>style.visibility</p:attrName>
                                        </p:attrNameLst>
                                      </p:cBhvr>
                                      <p:to>
                                        <p:strVal val="visible"/>
                                      </p:to>
                                    </p:set>
                                    <p:animEffect transition="in" filter="fade">
                                      <p:cBhvr>
                                        <p:cTn id="23" dur="1000"/>
                                        <p:tgtEl>
                                          <p:spTgt spid="248">
                                            <p:txEl>
                                              <p:pRg st="0" end="0"/>
                                            </p:txEl>
                                          </p:spTgt>
                                        </p:tgtEl>
                                      </p:cBhvr>
                                    </p:animEffect>
                                    <p:anim calcmode="lin" valueType="num">
                                      <p:cBhvr>
                                        <p:cTn id="24"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48">
                                            <p:txEl>
                                              <p:pRg st="1" end="1"/>
                                            </p:txEl>
                                          </p:spTgt>
                                        </p:tgtEl>
                                        <p:attrNameLst>
                                          <p:attrName>style.visibility</p:attrName>
                                        </p:attrNameLst>
                                      </p:cBhvr>
                                      <p:to>
                                        <p:strVal val="visible"/>
                                      </p:to>
                                    </p:set>
                                    <p:animEffect transition="in" filter="fade">
                                      <p:cBhvr>
                                        <p:cTn id="30" dur="1000"/>
                                        <p:tgtEl>
                                          <p:spTgt spid="248">
                                            <p:txEl>
                                              <p:pRg st="1" end="1"/>
                                            </p:txEl>
                                          </p:spTgt>
                                        </p:tgtEl>
                                      </p:cBhvr>
                                    </p:animEffect>
                                    <p:anim calcmode="lin" valueType="num">
                                      <p:cBhvr>
                                        <p:cTn id="31" dur="1000" fill="hold"/>
                                        <p:tgtEl>
                                          <p:spTgt spid="248">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24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48">
                                            <p:txEl>
                                              <p:pRg st="2" end="2"/>
                                            </p:txEl>
                                          </p:spTgt>
                                        </p:tgtEl>
                                        <p:attrNameLst>
                                          <p:attrName>style.visibility</p:attrName>
                                        </p:attrNameLst>
                                      </p:cBhvr>
                                      <p:to>
                                        <p:strVal val="visible"/>
                                      </p:to>
                                    </p:set>
                                    <p:animEffect transition="in" filter="fade">
                                      <p:cBhvr>
                                        <p:cTn id="37" dur="1000"/>
                                        <p:tgtEl>
                                          <p:spTgt spid="248">
                                            <p:txEl>
                                              <p:pRg st="2" end="2"/>
                                            </p:txEl>
                                          </p:spTgt>
                                        </p:tgtEl>
                                      </p:cBhvr>
                                    </p:animEffect>
                                    <p:anim calcmode="lin" valueType="num">
                                      <p:cBhvr>
                                        <p:cTn id="38" dur="1000" fill="hold"/>
                                        <p:tgtEl>
                                          <p:spTgt spid="24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24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48">
                                            <p:txEl>
                                              <p:pRg st="3" end="3"/>
                                            </p:txEl>
                                          </p:spTgt>
                                        </p:tgtEl>
                                        <p:attrNameLst>
                                          <p:attrName>style.visibility</p:attrName>
                                        </p:attrNameLst>
                                      </p:cBhvr>
                                      <p:to>
                                        <p:strVal val="visible"/>
                                      </p:to>
                                    </p:set>
                                    <p:animEffect transition="in" filter="fade">
                                      <p:cBhvr>
                                        <p:cTn id="44" dur="1000"/>
                                        <p:tgtEl>
                                          <p:spTgt spid="248">
                                            <p:txEl>
                                              <p:pRg st="3" end="3"/>
                                            </p:txEl>
                                          </p:spTgt>
                                        </p:tgtEl>
                                      </p:cBhvr>
                                    </p:animEffect>
                                    <p:anim calcmode="lin" valueType="num">
                                      <p:cBhvr>
                                        <p:cTn id="45" dur="1000" fill="hold"/>
                                        <p:tgtEl>
                                          <p:spTgt spid="248">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24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8">
                                            <p:txEl>
                                              <p:pRg st="4" end="4"/>
                                            </p:txEl>
                                          </p:spTgt>
                                        </p:tgtEl>
                                        <p:attrNameLst>
                                          <p:attrName>style.visibility</p:attrName>
                                        </p:attrNameLst>
                                      </p:cBhvr>
                                      <p:to>
                                        <p:strVal val="visible"/>
                                      </p:to>
                                    </p:set>
                                    <p:animEffect transition="in" filter="fade">
                                      <p:cBhvr>
                                        <p:cTn id="51" dur="1000"/>
                                        <p:tgtEl>
                                          <p:spTgt spid="248">
                                            <p:txEl>
                                              <p:pRg st="4" end="4"/>
                                            </p:txEl>
                                          </p:spTgt>
                                        </p:tgtEl>
                                      </p:cBhvr>
                                    </p:animEffect>
                                    <p:anim calcmode="lin" valueType="num">
                                      <p:cBhvr>
                                        <p:cTn id="52" dur="1000" fill="hold"/>
                                        <p:tgtEl>
                                          <p:spTgt spid="248">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2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8"/>
          <p:cNvSpPr txBox="1">
            <a:spLocks noGrp="1"/>
          </p:cNvSpPr>
          <p:nvPr>
            <p:ph type="title"/>
          </p:nvPr>
        </p:nvSpPr>
        <p:spPr>
          <a:xfrm>
            <a:off x="1143000" y="186439"/>
            <a:ext cx="9906000" cy="1478700"/>
          </a:xfrm>
          <a:prstGeom prst="rect">
            <a:avLst/>
          </a:prstGeom>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spcBef>
                <a:spcPts val="0"/>
              </a:spcBef>
              <a:spcAft>
                <a:spcPts val="0"/>
              </a:spcAft>
              <a:buNone/>
            </a:pPr>
            <a:r>
              <a:rPr lang="en-US" b="1" u="sng" dirty="0"/>
              <a:t>OUR WORK</a:t>
            </a:r>
            <a:endParaRPr b="1" u="sng" dirty="0"/>
          </a:p>
        </p:txBody>
      </p:sp>
      <p:sp>
        <p:nvSpPr>
          <p:cNvPr id="289" name="Google Shape;289;p28"/>
          <p:cNvSpPr txBox="1">
            <a:spLocks noGrp="1"/>
          </p:cNvSpPr>
          <p:nvPr>
            <p:ph type="body" idx="1"/>
          </p:nvPr>
        </p:nvSpPr>
        <p:spPr>
          <a:xfrm>
            <a:off x="1142207" y="1413855"/>
            <a:ext cx="5932627" cy="447286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dirty="0"/>
              <a:t>We propose a system using Sign language recognition which can be implemented in the following way -</a:t>
            </a:r>
          </a:p>
          <a:p>
            <a:pPr marL="342900" indent="-342900"/>
            <a:r>
              <a:rPr lang="en-US" dirty="0"/>
              <a:t>Platforms used for conducting virtual meet.</a:t>
            </a:r>
          </a:p>
          <a:p>
            <a:pPr marL="0" indent="0">
              <a:buNone/>
            </a:pPr>
            <a:r>
              <a:rPr lang="en-US" dirty="0"/>
              <a:t>	Example- Google meetings, Zoom, etc.</a:t>
            </a:r>
          </a:p>
          <a:p>
            <a:pPr marL="342900" indent="-342900"/>
            <a:r>
              <a:rPr lang="en-US" dirty="0"/>
              <a:t>It can be implemented in an app which will perform the task of converting sign language spoken by the dumb and deaf people to language which can be understood by the normal people.</a:t>
            </a:r>
          </a:p>
          <a:p>
            <a:pPr marL="914400" lvl="2" indent="0">
              <a:buNone/>
            </a:pPr>
            <a:endParaRPr lang="en-US" dirty="0"/>
          </a:p>
          <a:p>
            <a:pPr marL="914400" lvl="2" indent="0">
              <a:buNone/>
            </a:pPr>
            <a:endParaRPr lang="en-US" dirty="0"/>
          </a:p>
        </p:txBody>
      </p:sp>
      <p:pic>
        <p:nvPicPr>
          <p:cNvPr id="3" name="Picture 2">
            <a:extLst>
              <a:ext uri="{FF2B5EF4-FFF2-40B4-BE49-F238E27FC236}">
                <a16:creationId xmlns:a16="http://schemas.microsoft.com/office/drawing/2014/main" id="{BED2293A-2B87-439C-A283-5263E818AECC}"/>
              </a:ext>
            </a:extLst>
          </p:cNvPr>
          <p:cNvPicPr>
            <a:picLocks noChangeAspect="1"/>
          </p:cNvPicPr>
          <p:nvPr/>
        </p:nvPicPr>
        <p:blipFill>
          <a:blip r:embed="rId3"/>
          <a:stretch>
            <a:fillRect/>
          </a:stretch>
        </p:blipFill>
        <p:spPr>
          <a:xfrm>
            <a:off x="7074040" y="825306"/>
            <a:ext cx="4705350" cy="4810125"/>
          </a:xfrm>
          <a:prstGeom prst="rect">
            <a:avLst/>
          </a:prstGeom>
        </p:spPr>
      </p:pic>
      <p:sp>
        <p:nvSpPr>
          <p:cNvPr id="2" name="Slide Number Placeholder 1">
            <a:extLst>
              <a:ext uri="{FF2B5EF4-FFF2-40B4-BE49-F238E27FC236}">
                <a16:creationId xmlns:a16="http://schemas.microsoft.com/office/drawing/2014/main" id="{38903C89-BD89-48B4-AF2D-AA6DA146592A}"/>
              </a:ext>
            </a:extLst>
          </p:cNvPr>
          <p:cNvSpPr>
            <a:spLocks noGrp="1"/>
          </p:cNvSpPr>
          <p:nvPr>
            <p:ph type="sldNum" idx="12"/>
          </p:nvPr>
        </p:nvSpPr>
        <p:spPr>
          <a:xfrm>
            <a:off x="10277911" y="6032694"/>
            <a:ext cx="771089" cy="365125"/>
          </a:xfrm>
        </p:spPr>
        <p:txBody>
          <a:bodyPr/>
          <a:lstStyle/>
          <a:p>
            <a:pPr marL="0" lvl="0" indent="0" algn="r" rtl="0">
              <a:spcBef>
                <a:spcPts val="0"/>
              </a:spcBef>
              <a:spcAft>
                <a:spcPts val="0"/>
              </a:spcAft>
              <a:buNone/>
            </a:pPr>
            <a:fld id="{00000000-1234-1234-1234-123412341234}" type="slidenum">
              <a:rPr lang="en-US" sz="1400" smtClean="0"/>
              <a:t>4</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circle(in)">
                                      <p:cBhvr>
                                        <p:cTn id="7" dur="2000"/>
                                        <p:tgtEl>
                                          <p:spTgt spid="28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fade">
                                      <p:cBhvr>
                                        <p:cTn id="11" dur="500"/>
                                        <p:tgtEl>
                                          <p:spTgt spid="289">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89">
                                            <p:txEl>
                                              <p:pRg st="1" end="1"/>
                                            </p:txEl>
                                          </p:spTgt>
                                        </p:tgtEl>
                                        <p:attrNameLst>
                                          <p:attrName>style.visibility</p:attrName>
                                        </p:attrNameLst>
                                      </p:cBhvr>
                                      <p:to>
                                        <p:strVal val="visible"/>
                                      </p:to>
                                    </p:set>
                                    <p:animEffect transition="in" filter="fade">
                                      <p:cBhvr>
                                        <p:cTn id="15" dur="500"/>
                                        <p:tgtEl>
                                          <p:spTgt spid="289">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89">
                                            <p:txEl>
                                              <p:pRg st="2" end="2"/>
                                            </p:txEl>
                                          </p:spTgt>
                                        </p:tgtEl>
                                        <p:attrNameLst>
                                          <p:attrName>style.visibility</p:attrName>
                                        </p:attrNameLst>
                                      </p:cBhvr>
                                      <p:to>
                                        <p:strVal val="visible"/>
                                      </p:to>
                                    </p:set>
                                    <p:animEffect transition="in" filter="fade">
                                      <p:cBhvr>
                                        <p:cTn id="19" dur="500"/>
                                        <p:tgtEl>
                                          <p:spTgt spid="289">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89">
                                            <p:txEl>
                                              <p:pRg st="3" end="3"/>
                                            </p:txEl>
                                          </p:spTgt>
                                        </p:tgtEl>
                                        <p:attrNameLst>
                                          <p:attrName>style.visibility</p:attrName>
                                        </p:attrNameLst>
                                      </p:cBhvr>
                                      <p:to>
                                        <p:strVal val="visible"/>
                                      </p:to>
                                    </p:set>
                                    <p:animEffect transition="in" filter="fade">
                                      <p:cBhvr>
                                        <p:cTn id="23" dur="500"/>
                                        <p:tgtEl>
                                          <p:spTgt spid="289">
                                            <p:txEl>
                                              <p:pRg st="3" end="3"/>
                                            </p:txEl>
                                          </p:spTgt>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28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1284269" y="166455"/>
            <a:ext cx="9764729" cy="737671"/>
          </a:xfrm>
          <a:prstGeom prst="rect">
            <a:avLst/>
          </a:prstGeom>
          <a:noFill/>
          <a:ln>
            <a:noFill/>
          </a:ln>
          <a:effectLst>
            <a:outerShdw blurRad="50800" dist="38100" algn="l" rotWithShape="0">
              <a:srgbClr val="000000">
                <a:alpha val="400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b="1" u="sng" dirty="0"/>
              <a:t>RESEARCH GAPS</a:t>
            </a:r>
            <a:endParaRPr dirty="0"/>
          </a:p>
        </p:txBody>
      </p:sp>
      <p:sp>
        <p:nvSpPr>
          <p:cNvPr id="282" name="Google Shape;282;p27"/>
          <p:cNvSpPr txBox="1">
            <a:spLocks noGrp="1"/>
          </p:cNvSpPr>
          <p:nvPr>
            <p:ph type="body" idx="1"/>
          </p:nvPr>
        </p:nvSpPr>
        <p:spPr>
          <a:xfrm>
            <a:off x="880153" y="974689"/>
            <a:ext cx="4304797" cy="57874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3000"/>
              <a:buChar char="•"/>
            </a:pPr>
            <a:r>
              <a:rPr lang="en-US" sz="2000" dirty="0"/>
              <a:t>The features of ASL are all of right hand only. There is no provision for left hand.</a:t>
            </a:r>
            <a:endParaRPr sz="2000" dirty="0"/>
          </a:p>
          <a:p>
            <a:pPr marL="228600" lvl="0" indent="-228600" algn="l" rtl="0">
              <a:lnSpc>
                <a:spcPct val="120000"/>
              </a:lnSpc>
              <a:spcBef>
                <a:spcPts val="1000"/>
              </a:spcBef>
              <a:spcAft>
                <a:spcPts val="0"/>
              </a:spcAft>
              <a:buClr>
                <a:schemeClr val="lt1"/>
              </a:buClr>
              <a:buSzPts val="3000"/>
              <a:buChar char="•"/>
            </a:pPr>
            <a:r>
              <a:rPr lang="en-US" sz="2000" dirty="0"/>
              <a:t>The model showed less performance when the distance between the camera and the object is not considerable. </a:t>
            </a:r>
            <a:endParaRPr sz="2000" dirty="0"/>
          </a:p>
          <a:p>
            <a:pPr marL="228600" lvl="0" indent="-228600" algn="l" rtl="0">
              <a:lnSpc>
                <a:spcPct val="120000"/>
              </a:lnSpc>
              <a:spcBef>
                <a:spcPts val="1000"/>
              </a:spcBef>
              <a:spcAft>
                <a:spcPts val="0"/>
              </a:spcAft>
              <a:buClr>
                <a:schemeClr val="lt1"/>
              </a:buClr>
              <a:buSzPts val="3000"/>
              <a:buChar char="•"/>
            </a:pPr>
            <a:r>
              <a:rPr lang="en-US" sz="2000" dirty="0"/>
              <a:t>The detection and recognition were less when the hand was moved at a fast pace.</a:t>
            </a:r>
          </a:p>
          <a:p>
            <a:pPr marL="228600" indent="-228600">
              <a:buSzPts val="3000"/>
            </a:pPr>
            <a:r>
              <a:rPr lang="en-US" sz="2000" dirty="0"/>
              <a:t>The dataset is limited to 9 hand gesture only.</a:t>
            </a:r>
          </a:p>
          <a:p>
            <a:pPr marL="228600" indent="-228600">
              <a:buSzPts val="3000"/>
            </a:pPr>
            <a:r>
              <a:rPr lang="en-US" sz="2000" dirty="0"/>
              <a:t>FCM is efficient, it requires more computation time than the others.</a:t>
            </a:r>
          </a:p>
          <a:p>
            <a:pPr marL="228600" indent="-228600">
              <a:buSzPts val="3000"/>
            </a:pPr>
            <a:endParaRPr lang="en-US" sz="2000" dirty="0"/>
          </a:p>
          <a:p>
            <a:pPr marL="228600" lvl="0" indent="-228600" algn="l" rtl="0">
              <a:lnSpc>
                <a:spcPct val="120000"/>
              </a:lnSpc>
              <a:spcBef>
                <a:spcPts val="1000"/>
              </a:spcBef>
              <a:spcAft>
                <a:spcPts val="0"/>
              </a:spcAft>
              <a:buClr>
                <a:schemeClr val="lt1"/>
              </a:buClr>
              <a:buSzPts val="3000"/>
              <a:buChar char="•"/>
            </a:pPr>
            <a:endParaRPr lang="en-US" sz="2000" dirty="0"/>
          </a:p>
          <a:p>
            <a:pPr marL="0" lvl="0" indent="0" algn="l" rtl="0">
              <a:lnSpc>
                <a:spcPct val="120000"/>
              </a:lnSpc>
              <a:spcBef>
                <a:spcPts val="1000"/>
              </a:spcBef>
              <a:spcAft>
                <a:spcPts val="0"/>
              </a:spcAft>
              <a:buClr>
                <a:schemeClr val="lt1"/>
              </a:buClr>
              <a:buSzPts val="3000"/>
              <a:buNone/>
            </a:pPr>
            <a:endParaRPr sz="2000" dirty="0">
              <a:latin typeface="Calibri"/>
              <a:ea typeface="Calibri"/>
              <a:cs typeface="Calibri"/>
              <a:sym typeface="Calibri"/>
            </a:endParaRPr>
          </a:p>
          <a:p>
            <a:pPr marL="228600" lvl="0" indent="-38100" algn="l" rtl="0">
              <a:lnSpc>
                <a:spcPct val="120000"/>
              </a:lnSpc>
              <a:spcBef>
                <a:spcPts val="1000"/>
              </a:spcBef>
              <a:spcAft>
                <a:spcPts val="0"/>
              </a:spcAft>
              <a:buClr>
                <a:schemeClr val="lt1"/>
              </a:buClr>
              <a:buSzPts val="3000"/>
              <a:buNone/>
            </a:pPr>
            <a:endParaRPr sz="2000" dirty="0">
              <a:latin typeface="Calibri"/>
              <a:ea typeface="Calibri"/>
              <a:cs typeface="Calibri"/>
              <a:sym typeface="Calibri"/>
            </a:endParaRPr>
          </a:p>
          <a:p>
            <a:pPr marL="228600" lvl="0" indent="-38100" algn="l" rtl="0">
              <a:lnSpc>
                <a:spcPct val="120000"/>
              </a:lnSpc>
              <a:spcBef>
                <a:spcPts val="1000"/>
              </a:spcBef>
              <a:spcAft>
                <a:spcPts val="0"/>
              </a:spcAft>
              <a:buClr>
                <a:schemeClr val="lt1"/>
              </a:buClr>
              <a:buSzPts val="3000"/>
              <a:buNone/>
            </a:pPr>
            <a:endParaRPr sz="2000" dirty="0"/>
          </a:p>
        </p:txBody>
      </p:sp>
      <p:sp>
        <p:nvSpPr>
          <p:cNvPr id="283" name="Google Shape;283;p27"/>
          <p:cNvSpPr txBox="1">
            <a:spLocks noGrp="1"/>
          </p:cNvSpPr>
          <p:nvPr>
            <p:ph type="body" idx="2"/>
          </p:nvPr>
        </p:nvSpPr>
        <p:spPr>
          <a:xfrm>
            <a:off x="4928672" y="904126"/>
            <a:ext cx="4155038" cy="5787419"/>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1000"/>
              </a:spcBef>
              <a:spcAft>
                <a:spcPts val="0"/>
              </a:spcAft>
              <a:buClr>
                <a:schemeClr val="lt1"/>
              </a:buClr>
              <a:buSzPts val="3000"/>
              <a:buChar char="•"/>
            </a:pPr>
            <a:r>
              <a:rPr lang="en-US" sz="2000" dirty="0">
                <a:solidFill>
                  <a:schemeClr val="lt1"/>
                </a:solidFill>
                <a:sym typeface="Twentieth Century"/>
              </a:rPr>
              <a:t>The system is limited to only 6 hand gestures</a:t>
            </a:r>
            <a:endParaRPr sz="2000" dirty="0"/>
          </a:p>
          <a:p>
            <a:pPr marL="228600" lvl="0" indent="-228600" algn="l" rtl="0">
              <a:lnSpc>
                <a:spcPct val="120000"/>
              </a:lnSpc>
              <a:spcBef>
                <a:spcPts val="1000"/>
              </a:spcBef>
              <a:spcAft>
                <a:spcPts val="0"/>
              </a:spcAft>
              <a:buClr>
                <a:schemeClr val="lt1"/>
              </a:buClr>
              <a:buSzPts val="3000"/>
              <a:buChar char="•"/>
            </a:pPr>
            <a:r>
              <a:rPr lang="en-US" sz="2000" dirty="0">
                <a:latin typeface="Calibri"/>
                <a:ea typeface="Calibri"/>
                <a:cs typeface="Calibri"/>
                <a:sym typeface="Calibri"/>
              </a:rPr>
              <a:t>There are some limitations, which are needed to be addressed. Recognizing a greater number of gestures would be helpful for performing more tasks</a:t>
            </a:r>
            <a:endParaRPr sz="2000" dirty="0"/>
          </a:p>
          <a:p>
            <a:pPr marL="228600" lvl="0" indent="-38100" algn="l" rtl="0">
              <a:lnSpc>
                <a:spcPct val="120000"/>
              </a:lnSpc>
              <a:spcBef>
                <a:spcPts val="1000"/>
              </a:spcBef>
              <a:spcAft>
                <a:spcPts val="0"/>
              </a:spcAft>
              <a:buClr>
                <a:schemeClr val="lt1"/>
              </a:buClr>
              <a:buSzPts val="3000"/>
              <a:buNone/>
            </a:pPr>
            <a:endParaRPr sz="2000" dirty="0"/>
          </a:p>
        </p:txBody>
      </p:sp>
      <p:pic>
        <p:nvPicPr>
          <p:cNvPr id="5" name="Picture 4">
            <a:extLst>
              <a:ext uri="{FF2B5EF4-FFF2-40B4-BE49-F238E27FC236}">
                <a16:creationId xmlns:a16="http://schemas.microsoft.com/office/drawing/2014/main" id="{2B3875A1-D748-4B73-B876-A20680078F6B}"/>
              </a:ext>
            </a:extLst>
          </p:cNvPr>
          <p:cNvPicPr>
            <a:picLocks noChangeAspect="1"/>
          </p:cNvPicPr>
          <p:nvPr/>
        </p:nvPicPr>
        <p:blipFill>
          <a:blip r:embed="rId3"/>
          <a:stretch>
            <a:fillRect/>
          </a:stretch>
        </p:blipFill>
        <p:spPr>
          <a:xfrm>
            <a:off x="6684106" y="3429000"/>
            <a:ext cx="4364892" cy="2960348"/>
          </a:xfrm>
          <a:prstGeom prst="rect">
            <a:avLst/>
          </a:prstGeom>
        </p:spPr>
      </p:pic>
      <p:sp>
        <p:nvSpPr>
          <p:cNvPr id="2" name="Slide Number Placeholder 1">
            <a:extLst>
              <a:ext uri="{FF2B5EF4-FFF2-40B4-BE49-F238E27FC236}">
                <a16:creationId xmlns:a16="http://schemas.microsoft.com/office/drawing/2014/main" id="{FE801101-36BF-4346-A5C2-71DC318EDC9E}"/>
              </a:ext>
            </a:extLst>
          </p:cNvPr>
          <p:cNvSpPr>
            <a:spLocks noGrp="1"/>
          </p:cNvSpPr>
          <p:nvPr>
            <p:ph type="sldNum" idx="12"/>
          </p:nvPr>
        </p:nvSpPr>
        <p:spPr>
          <a:xfrm>
            <a:off x="10738139" y="6326420"/>
            <a:ext cx="771089" cy="365125"/>
          </a:xfrm>
        </p:spPr>
        <p:txBody>
          <a:bodyPr/>
          <a:lstStyle/>
          <a:p>
            <a:pPr marL="0" lvl="0" indent="0" algn="r" rtl="0">
              <a:spcBef>
                <a:spcPts val="0"/>
              </a:spcBef>
              <a:spcAft>
                <a:spcPts val="0"/>
              </a:spcAft>
              <a:buNone/>
            </a:pPr>
            <a:fld id="{00000000-1234-1234-1234-123412341234}" type="slidenum">
              <a:rPr lang="en-US" sz="1400" smtClean="0"/>
              <a:t>5</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2000"/>
                                        <p:tgtEl>
                                          <p:spTgt spid="28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82">
                                            <p:txEl>
                                              <p:pRg st="0" end="0"/>
                                            </p:txEl>
                                          </p:spTgt>
                                        </p:tgtEl>
                                        <p:attrNameLst>
                                          <p:attrName>style.visibility</p:attrName>
                                        </p:attrNameLst>
                                      </p:cBhvr>
                                      <p:to>
                                        <p:strVal val="visible"/>
                                      </p:to>
                                    </p:set>
                                    <p:animEffect transition="in" filter="fade">
                                      <p:cBhvr>
                                        <p:cTn id="11" dur="500"/>
                                        <p:tgtEl>
                                          <p:spTgt spid="282">
                                            <p:txEl>
                                              <p:pRg st="0" end="0"/>
                                            </p:tx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82">
                                            <p:txEl>
                                              <p:pRg st="1" end="1"/>
                                            </p:txEl>
                                          </p:spTgt>
                                        </p:tgtEl>
                                        <p:attrNameLst>
                                          <p:attrName>style.visibility</p:attrName>
                                        </p:attrNameLst>
                                      </p:cBhvr>
                                      <p:to>
                                        <p:strVal val="visible"/>
                                      </p:to>
                                    </p:set>
                                    <p:animEffect transition="in" filter="fade">
                                      <p:cBhvr>
                                        <p:cTn id="15" dur="500"/>
                                        <p:tgtEl>
                                          <p:spTgt spid="282">
                                            <p:txEl>
                                              <p:pRg st="1" end="1"/>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82">
                                            <p:txEl>
                                              <p:pRg st="2" end="2"/>
                                            </p:txEl>
                                          </p:spTgt>
                                        </p:tgtEl>
                                        <p:attrNameLst>
                                          <p:attrName>style.visibility</p:attrName>
                                        </p:attrNameLst>
                                      </p:cBhvr>
                                      <p:to>
                                        <p:strVal val="visible"/>
                                      </p:to>
                                    </p:set>
                                    <p:animEffect transition="in" filter="fade">
                                      <p:cBhvr>
                                        <p:cTn id="19" dur="500"/>
                                        <p:tgtEl>
                                          <p:spTgt spid="282">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82">
                                            <p:txEl>
                                              <p:pRg st="3" end="3"/>
                                            </p:txEl>
                                          </p:spTgt>
                                        </p:tgtEl>
                                        <p:attrNameLst>
                                          <p:attrName>style.visibility</p:attrName>
                                        </p:attrNameLst>
                                      </p:cBhvr>
                                      <p:to>
                                        <p:strVal val="visible"/>
                                      </p:to>
                                    </p:set>
                                    <p:animEffect transition="in" filter="fade">
                                      <p:cBhvr>
                                        <p:cTn id="23" dur="500"/>
                                        <p:tgtEl>
                                          <p:spTgt spid="282">
                                            <p:txEl>
                                              <p:pRg st="3" end="3"/>
                                            </p:txEl>
                                          </p:spTgt>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282">
                                            <p:txEl>
                                              <p:pRg st="4" end="4"/>
                                            </p:txEl>
                                          </p:spTgt>
                                        </p:tgtEl>
                                        <p:attrNameLst>
                                          <p:attrName>style.visibility</p:attrName>
                                        </p:attrNameLst>
                                      </p:cBhvr>
                                      <p:to>
                                        <p:strVal val="visible"/>
                                      </p:to>
                                    </p:set>
                                    <p:animEffect transition="in" filter="fade">
                                      <p:cBhvr>
                                        <p:cTn id="27" dur="500"/>
                                        <p:tgtEl>
                                          <p:spTgt spid="282">
                                            <p:txEl>
                                              <p:pRg st="4" end="4"/>
                                            </p:txEl>
                                          </p:spTgt>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283">
                                            <p:txEl>
                                              <p:pRg st="0" end="0"/>
                                            </p:txEl>
                                          </p:spTgt>
                                        </p:tgtEl>
                                        <p:attrNameLst>
                                          <p:attrName>style.visibility</p:attrName>
                                        </p:attrNameLst>
                                      </p:cBhvr>
                                      <p:to>
                                        <p:strVal val="visible"/>
                                      </p:to>
                                    </p:set>
                                    <p:animEffect transition="in" filter="fade">
                                      <p:cBhvr>
                                        <p:cTn id="31" dur="500"/>
                                        <p:tgtEl>
                                          <p:spTgt spid="283">
                                            <p:txEl>
                                              <p:pRg st="0" end="0"/>
                                            </p:txEl>
                                          </p:spTgt>
                                        </p:tgtEl>
                                      </p:cBhvr>
                                    </p:animEffect>
                                  </p:childTnLst>
                                </p:cTn>
                              </p:par>
                            </p:childTnLst>
                          </p:cTn>
                        </p:par>
                        <p:par>
                          <p:cTn id="32" fill="hold">
                            <p:stCondLst>
                              <p:cond delay="5000"/>
                            </p:stCondLst>
                            <p:childTnLst>
                              <p:par>
                                <p:cTn id="33" presetID="10" presetClass="entr" presetSubtype="0" fill="hold" nodeType="afterEffect">
                                  <p:stCondLst>
                                    <p:cond delay="0"/>
                                  </p:stCondLst>
                                  <p:childTnLst>
                                    <p:set>
                                      <p:cBhvr>
                                        <p:cTn id="34" dur="1" fill="hold">
                                          <p:stCondLst>
                                            <p:cond delay="0"/>
                                          </p:stCondLst>
                                        </p:cTn>
                                        <p:tgtEl>
                                          <p:spTgt spid="283">
                                            <p:txEl>
                                              <p:pRg st="1" end="1"/>
                                            </p:txEl>
                                          </p:spTgt>
                                        </p:tgtEl>
                                        <p:attrNameLst>
                                          <p:attrName>style.visibility</p:attrName>
                                        </p:attrNameLst>
                                      </p:cBhvr>
                                      <p:to>
                                        <p:strVal val="visible"/>
                                      </p:to>
                                    </p:set>
                                    <p:animEffect transition="in" filter="fade">
                                      <p:cBhvr>
                                        <p:cTn id="35" dur="500"/>
                                        <p:tgtEl>
                                          <p:spTgt spid="283">
                                            <p:txEl>
                                              <p:pRg st="1" end="1"/>
                                            </p:txEl>
                                          </p:spTgt>
                                        </p:tgtEl>
                                      </p:cBhvr>
                                    </p:animEffect>
                                  </p:childTnLst>
                                </p:cTn>
                              </p:par>
                            </p:childTnLst>
                          </p:cTn>
                        </p:par>
                        <p:par>
                          <p:cTn id="36" fill="hold">
                            <p:stCondLst>
                              <p:cond delay="5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1119111" y="862891"/>
            <a:ext cx="4411894" cy="925551"/>
          </a:xfrm>
          <a:prstGeom prst="rect">
            <a:avLst/>
          </a:prstGeom>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b="1" u="sng" dirty="0">
                <a:latin typeface="Calibri"/>
                <a:ea typeface="Calibri"/>
                <a:cs typeface="Calibri"/>
                <a:sym typeface="Calibri"/>
              </a:rPr>
              <a:t>FLOW OF SYSTEM</a:t>
            </a:r>
            <a:endParaRPr b="1" u="sng" dirty="0">
              <a:latin typeface="Calibri"/>
              <a:ea typeface="Calibri"/>
              <a:cs typeface="Calibri"/>
              <a:sym typeface="Calibri"/>
            </a:endParaRPr>
          </a:p>
          <a:p>
            <a:pPr marL="0" lvl="0" indent="0" algn="l" rtl="0">
              <a:spcBef>
                <a:spcPts val="0"/>
              </a:spcBef>
              <a:spcAft>
                <a:spcPts val="0"/>
              </a:spcAft>
              <a:buNone/>
            </a:pPr>
            <a:endParaRPr b="1" u="sng"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7F0D9B19-13B1-4886-9865-CF5F5A820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smtClean="0"/>
              <a:t>6</a:t>
            </a:fld>
            <a:endParaRPr lang="en-US" sz="1400" dirty="0"/>
          </a:p>
        </p:txBody>
      </p:sp>
      <p:graphicFrame>
        <p:nvGraphicFramePr>
          <p:cNvPr id="9" name="Diagram 8">
            <a:extLst>
              <a:ext uri="{FF2B5EF4-FFF2-40B4-BE49-F238E27FC236}">
                <a16:creationId xmlns:a16="http://schemas.microsoft.com/office/drawing/2014/main" id="{C2E6438A-13A4-46CD-9DEC-54880D7CB279}"/>
              </a:ext>
            </a:extLst>
          </p:cNvPr>
          <p:cNvGraphicFramePr/>
          <p:nvPr>
            <p:extLst>
              <p:ext uri="{D42A27DB-BD31-4B8C-83A1-F6EECF244321}">
                <p14:modId xmlns:p14="http://schemas.microsoft.com/office/powerpoint/2010/main" val="133687972"/>
              </p:ext>
            </p:extLst>
          </p:nvPr>
        </p:nvGraphicFramePr>
        <p:xfrm>
          <a:off x="3835400" y="1095375"/>
          <a:ext cx="5981700" cy="478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circle(in)">
                                      <p:cBhvr>
                                        <p:cTn id="7" dur="20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9760-244E-479D-BFD5-D02652E43A07}"/>
              </a:ext>
            </a:extLst>
          </p:cNvPr>
          <p:cNvSpPr>
            <a:spLocks noGrp="1"/>
          </p:cNvSpPr>
          <p:nvPr>
            <p:ph type="title"/>
          </p:nvPr>
        </p:nvSpPr>
        <p:spPr>
          <a:xfrm>
            <a:off x="1141412" y="191228"/>
            <a:ext cx="9905998" cy="769441"/>
          </a:xfrm>
        </p:spPr>
        <p:txBody>
          <a:bodyPr/>
          <a:lstStyle/>
          <a:p>
            <a:r>
              <a:rPr lang="en-US" b="1" u="sng" dirty="0"/>
              <a:t>Dataset</a:t>
            </a:r>
            <a:r>
              <a:rPr lang="en-US" dirty="0"/>
              <a:t>:</a:t>
            </a:r>
            <a:endParaRPr lang="en-IN" dirty="0"/>
          </a:p>
        </p:txBody>
      </p:sp>
      <p:sp>
        <p:nvSpPr>
          <p:cNvPr id="3" name="Slide Number Placeholder 2">
            <a:extLst>
              <a:ext uri="{FF2B5EF4-FFF2-40B4-BE49-F238E27FC236}">
                <a16:creationId xmlns:a16="http://schemas.microsoft.com/office/drawing/2014/main" id="{2C680353-2516-42B3-8F94-D7E4E5BD57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TextBox 3">
            <a:extLst>
              <a:ext uri="{FF2B5EF4-FFF2-40B4-BE49-F238E27FC236}">
                <a16:creationId xmlns:a16="http://schemas.microsoft.com/office/drawing/2014/main" id="{6BB46588-2535-4D25-98A6-75AEE706B0B6}"/>
              </a:ext>
            </a:extLst>
          </p:cNvPr>
          <p:cNvSpPr txBox="1"/>
          <p:nvPr/>
        </p:nvSpPr>
        <p:spPr>
          <a:xfrm>
            <a:off x="1122361" y="960669"/>
            <a:ext cx="9399587" cy="769441"/>
          </a:xfrm>
          <a:prstGeom prst="rect">
            <a:avLst/>
          </a:prstGeom>
          <a:noFill/>
        </p:spPr>
        <p:txBody>
          <a:bodyPr wrap="square" rtlCol="0">
            <a:spAutoFit/>
          </a:bodyPr>
          <a:lstStyle/>
          <a:p>
            <a:r>
              <a:rPr lang="en-US" sz="1600" dirty="0">
                <a:solidFill>
                  <a:schemeClr val="bg1"/>
                </a:solidFill>
              </a:rPr>
              <a:t>1. Collecting images of signs </a:t>
            </a:r>
            <a:r>
              <a:rPr lang="en-US" dirty="0">
                <a:solidFill>
                  <a:schemeClr val="bg1"/>
                </a:solidFill>
              </a:rPr>
              <a:t>–</a:t>
            </a:r>
          </a:p>
          <a:p>
            <a:endParaRPr lang="en-US" dirty="0">
              <a:solidFill>
                <a:schemeClr val="bg1"/>
              </a:solidFill>
            </a:endParaRPr>
          </a:p>
          <a:p>
            <a:r>
              <a:rPr lang="en-US" dirty="0">
                <a:solidFill>
                  <a:schemeClr val="bg1"/>
                </a:solidFill>
              </a:rPr>
              <a:t> </a:t>
            </a:r>
            <a:endParaRPr lang="en-IN" dirty="0">
              <a:solidFill>
                <a:schemeClr val="bg1"/>
              </a:solidFill>
            </a:endParaRPr>
          </a:p>
        </p:txBody>
      </p:sp>
      <p:pic>
        <p:nvPicPr>
          <p:cNvPr id="5" name="Picture 4">
            <a:extLst>
              <a:ext uri="{FF2B5EF4-FFF2-40B4-BE49-F238E27FC236}">
                <a16:creationId xmlns:a16="http://schemas.microsoft.com/office/drawing/2014/main" id="{5576D748-FF13-4890-878F-99985BE8394B}"/>
              </a:ext>
            </a:extLst>
          </p:cNvPr>
          <p:cNvPicPr>
            <a:picLocks noChangeAspect="1"/>
          </p:cNvPicPr>
          <p:nvPr/>
        </p:nvPicPr>
        <p:blipFill rotWithShape="1">
          <a:blip r:embed="rId2"/>
          <a:srcRect l="12109" t="22535" r="12607"/>
          <a:stretch/>
        </p:blipFill>
        <p:spPr>
          <a:xfrm>
            <a:off x="1122361" y="1452349"/>
            <a:ext cx="2528887" cy="2094403"/>
          </a:xfrm>
          <a:prstGeom prst="rect">
            <a:avLst/>
          </a:prstGeom>
        </p:spPr>
      </p:pic>
      <p:pic>
        <p:nvPicPr>
          <p:cNvPr id="6" name="Picture 5">
            <a:extLst>
              <a:ext uri="{FF2B5EF4-FFF2-40B4-BE49-F238E27FC236}">
                <a16:creationId xmlns:a16="http://schemas.microsoft.com/office/drawing/2014/main" id="{8D7365E5-75E0-4B1C-8466-9F9EBC038D1F}"/>
              </a:ext>
            </a:extLst>
          </p:cNvPr>
          <p:cNvPicPr>
            <a:picLocks noChangeAspect="1"/>
          </p:cNvPicPr>
          <p:nvPr/>
        </p:nvPicPr>
        <p:blipFill rotWithShape="1">
          <a:blip r:embed="rId3"/>
          <a:srcRect l="16860" t="21135" r="6497"/>
          <a:stretch/>
        </p:blipFill>
        <p:spPr>
          <a:xfrm>
            <a:off x="8255792" y="1452348"/>
            <a:ext cx="2528887" cy="2054814"/>
          </a:xfrm>
          <a:prstGeom prst="rect">
            <a:avLst/>
          </a:prstGeom>
        </p:spPr>
      </p:pic>
      <p:pic>
        <p:nvPicPr>
          <p:cNvPr id="9" name="Picture 8">
            <a:extLst>
              <a:ext uri="{FF2B5EF4-FFF2-40B4-BE49-F238E27FC236}">
                <a16:creationId xmlns:a16="http://schemas.microsoft.com/office/drawing/2014/main" id="{C60916D6-04FF-4EB4-9C0B-879D8F42E490}"/>
              </a:ext>
            </a:extLst>
          </p:cNvPr>
          <p:cNvPicPr>
            <a:picLocks noChangeAspect="1"/>
          </p:cNvPicPr>
          <p:nvPr/>
        </p:nvPicPr>
        <p:blipFill rotWithShape="1">
          <a:blip r:embed="rId4"/>
          <a:srcRect l="18996" r="2515"/>
          <a:stretch/>
        </p:blipFill>
        <p:spPr>
          <a:xfrm>
            <a:off x="4548580" y="1452348"/>
            <a:ext cx="2857501" cy="2094403"/>
          </a:xfrm>
          <a:prstGeom prst="rect">
            <a:avLst/>
          </a:prstGeom>
        </p:spPr>
      </p:pic>
      <p:sp>
        <p:nvSpPr>
          <p:cNvPr id="10" name="TextBox 9">
            <a:extLst>
              <a:ext uri="{FF2B5EF4-FFF2-40B4-BE49-F238E27FC236}">
                <a16:creationId xmlns:a16="http://schemas.microsoft.com/office/drawing/2014/main" id="{24B17BDE-66EE-4F96-B3E9-BB3CB896C94E}"/>
              </a:ext>
            </a:extLst>
          </p:cNvPr>
          <p:cNvSpPr txBox="1"/>
          <p:nvPr/>
        </p:nvSpPr>
        <p:spPr>
          <a:xfrm>
            <a:off x="1122361" y="3730655"/>
            <a:ext cx="3297239" cy="338554"/>
          </a:xfrm>
          <a:prstGeom prst="rect">
            <a:avLst/>
          </a:prstGeom>
          <a:noFill/>
        </p:spPr>
        <p:txBody>
          <a:bodyPr wrap="square" rtlCol="0">
            <a:spAutoFit/>
          </a:bodyPr>
          <a:lstStyle/>
          <a:p>
            <a:r>
              <a:rPr lang="en-US" sz="1600" dirty="0">
                <a:solidFill>
                  <a:schemeClr val="bg1"/>
                </a:solidFill>
              </a:rPr>
              <a:t>2. Labelling the images - </a:t>
            </a:r>
            <a:endParaRPr lang="en-IN" sz="1600" dirty="0">
              <a:solidFill>
                <a:schemeClr val="bg1"/>
              </a:solidFill>
            </a:endParaRPr>
          </a:p>
        </p:txBody>
      </p:sp>
      <p:pic>
        <p:nvPicPr>
          <p:cNvPr id="11" name="Picture 10">
            <a:extLst>
              <a:ext uri="{FF2B5EF4-FFF2-40B4-BE49-F238E27FC236}">
                <a16:creationId xmlns:a16="http://schemas.microsoft.com/office/drawing/2014/main" id="{412C5370-1F3C-4AEF-BCB0-4DF70B67FDEE}"/>
              </a:ext>
            </a:extLst>
          </p:cNvPr>
          <p:cNvPicPr>
            <a:picLocks noChangeAspect="1"/>
          </p:cNvPicPr>
          <p:nvPr/>
        </p:nvPicPr>
        <p:blipFill rotWithShape="1">
          <a:blip r:embed="rId5"/>
          <a:srcRect b="4923"/>
          <a:stretch/>
        </p:blipFill>
        <p:spPr>
          <a:xfrm>
            <a:off x="1344612" y="4253111"/>
            <a:ext cx="4093725" cy="2189355"/>
          </a:xfrm>
          <a:prstGeom prst="rect">
            <a:avLst/>
          </a:prstGeom>
        </p:spPr>
      </p:pic>
      <p:pic>
        <p:nvPicPr>
          <p:cNvPr id="12" name="Picture 11">
            <a:extLst>
              <a:ext uri="{FF2B5EF4-FFF2-40B4-BE49-F238E27FC236}">
                <a16:creationId xmlns:a16="http://schemas.microsoft.com/office/drawing/2014/main" id="{73EA3706-F687-420C-8332-CF7B4A1F718D}"/>
              </a:ext>
            </a:extLst>
          </p:cNvPr>
          <p:cNvPicPr>
            <a:picLocks noChangeAspect="1"/>
          </p:cNvPicPr>
          <p:nvPr/>
        </p:nvPicPr>
        <p:blipFill rotWithShape="1">
          <a:blip r:embed="rId6"/>
          <a:srcRect b="6526"/>
          <a:stretch/>
        </p:blipFill>
        <p:spPr>
          <a:xfrm>
            <a:off x="6358033" y="4253111"/>
            <a:ext cx="4163915" cy="2189355"/>
          </a:xfrm>
          <a:prstGeom prst="rect">
            <a:avLst/>
          </a:prstGeom>
        </p:spPr>
      </p:pic>
      <p:sp>
        <p:nvSpPr>
          <p:cNvPr id="13" name="Rectangle 12">
            <a:extLst>
              <a:ext uri="{FF2B5EF4-FFF2-40B4-BE49-F238E27FC236}">
                <a16:creationId xmlns:a16="http://schemas.microsoft.com/office/drawing/2014/main" id="{30EF39D3-DB46-408D-89ED-B78AA8DA9562}"/>
              </a:ext>
            </a:extLst>
          </p:cNvPr>
          <p:cNvSpPr/>
          <p:nvPr/>
        </p:nvSpPr>
        <p:spPr>
          <a:xfrm>
            <a:off x="1122361" y="1360396"/>
            <a:ext cx="684804"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A</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Rectangle 13">
            <a:extLst>
              <a:ext uri="{FF2B5EF4-FFF2-40B4-BE49-F238E27FC236}">
                <a16:creationId xmlns:a16="http://schemas.microsoft.com/office/drawing/2014/main" id="{EE2CDB35-9DF6-4E82-A44A-E7885AF0992C}"/>
              </a:ext>
            </a:extLst>
          </p:cNvPr>
          <p:cNvSpPr/>
          <p:nvPr/>
        </p:nvSpPr>
        <p:spPr>
          <a:xfrm>
            <a:off x="4625972" y="1360396"/>
            <a:ext cx="646332"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5" name="Rectangle 14">
            <a:extLst>
              <a:ext uri="{FF2B5EF4-FFF2-40B4-BE49-F238E27FC236}">
                <a16:creationId xmlns:a16="http://schemas.microsoft.com/office/drawing/2014/main" id="{D910ABDF-F6B0-4C68-8B47-1AE1744D5022}"/>
              </a:ext>
            </a:extLst>
          </p:cNvPr>
          <p:cNvSpPr/>
          <p:nvPr/>
        </p:nvSpPr>
        <p:spPr>
          <a:xfrm>
            <a:off x="8255792" y="1298839"/>
            <a:ext cx="60785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L</a:t>
            </a:r>
          </a:p>
        </p:txBody>
      </p:sp>
    </p:spTree>
    <p:extLst>
      <p:ext uri="{BB962C8B-B14F-4D97-AF65-F5344CB8AC3E}">
        <p14:creationId xmlns:p14="http://schemas.microsoft.com/office/powerpoint/2010/main" val="16565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1143000" y="585064"/>
            <a:ext cx="9906000" cy="987258"/>
          </a:xfrm>
          <a:prstGeom prst="rect">
            <a:avLst/>
          </a:prstGeom>
          <a:effectLst>
            <a:outerShdw blurRad="50800" dist="38100" algn="l" rotWithShape="0">
              <a:prstClr val="black">
                <a:alpha val="40000"/>
              </a:prst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b="1" u="sng" dirty="0"/>
              <a:t>HARDWARE AND SOFTWARE DETAILS</a:t>
            </a:r>
            <a:endParaRPr b="1" u="sng" dirty="0"/>
          </a:p>
          <a:p>
            <a:pPr marL="0" lvl="0" indent="0" algn="l" rtl="0">
              <a:spcBef>
                <a:spcPts val="0"/>
              </a:spcBef>
              <a:spcAft>
                <a:spcPts val="0"/>
              </a:spcAft>
              <a:buNone/>
            </a:pPr>
            <a:endParaRPr dirty="0"/>
          </a:p>
        </p:txBody>
      </p:sp>
      <p:graphicFrame>
        <p:nvGraphicFramePr>
          <p:cNvPr id="301" name="Google Shape;301;p30"/>
          <p:cNvGraphicFramePr/>
          <p:nvPr>
            <p:extLst>
              <p:ext uri="{D42A27DB-BD31-4B8C-83A1-F6EECF244321}">
                <p14:modId xmlns:p14="http://schemas.microsoft.com/office/powerpoint/2010/main" val="649032544"/>
              </p:ext>
            </p:extLst>
          </p:nvPr>
        </p:nvGraphicFramePr>
        <p:xfrm>
          <a:off x="1143000" y="1163185"/>
          <a:ext cx="6563668" cy="5628054"/>
        </p:xfrm>
        <a:graphic>
          <a:graphicData uri="http://schemas.openxmlformats.org/drawingml/2006/table">
            <a:tbl>
              <a:tblPr>
                <a:noFill/>
                <a:tableStyleId>{8545AD93-0798-451F-95DD-62AB78F739BF}</a:tableStyleId>
              </a:tblPr>
              <a:tblGrid>
                <a:gridCol w="3281834">
                  <a:extLst>
                    <a:ext uri="{9D8B030D-6E8A-4147-A177-3AD203B41FA5}">
                      <a16:colId xmlns:a16="http://schemas.microsoft.com/office/drawing/2014/main" val="20000"/>
                    </a:ext>
                  </a:extLst>
                </a:gridCol>
                <a:gridCol w="3281834">
                  <a:extLst>
                    <a:ext uri="{9D8B030D-6E8A-4147-A177-3AD203B41FA5}">
                      <a16:colId xmlns:a16="http://schemas.microsoft.com/office/drawing/2014/main" val="20001"/>
                    </a:ext>
                  </a:extLst>
                </a:gridCol>
              </a:tblGrid>
              <a:tr h="489383">
                <a:tc>
                  <a:txBody>
                    <a:bodyPr/>
                    <a:lstStyle/>
                    <a:p>
                      <a:pPr marL="0" lvl="0" indent="0" algn="ctr"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Hardware</a:t>
                      </a: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Web cam, laptop</a:t>
                      </a:r>
                      <a:endParaRPr lang="en-US" sz="1600" dirty="0">
                        <a:latin typeface="Twentieth Century"/>
                      </a:endParaRPr>
                    </a:p>
                  </a:txBody>
                  <a:tcPr marL="91425" marR="91425" marT="91425" marB="91425"/>
                </a:tc>
                <a:extLst>
                  <a:ext uri="{0D108BD9-81ED-4DB2-BD59-A6C34878D82A}">
                    <a16:rowId xmlns:a16="http://schemas.microsoft.com/office/drawing/2014/main" val="10000"/>
                  </a:ext>
                </a:extLst>
              </a:tr>
              <a:tr h="489383">
                <a:tc>
                  <a:txBody>
                    <a:bodyPr/>
                    <a:lstStyle/>
                    <a:p>
                      <a:pPr marL="0" lvl="0" indent="0" algn="ctr"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Coding language</a:t>
                      </a:r>
                      <a:endParaRPr lang="en-US" sz="1600" dirty="0">
                        <a:latin typeface="Twentieth Century"/>
                      </a:endParaRPr>
                    </a:p>
                  </a:txBody>
                  <a:tcPr marL="91425" marR="91425" marT="91425" marB="91425"/>
                </a:tc>
                <a:tc>
                  <a:txBody>
                    <a:bodyPr/>
                    <a:lstStyle/>
                    <a:p>
                      <a:pPr marL="0" lvl="0" indent="0" algn="l"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Python</a:t>
                      </a:r>
                    </a:p>
                  </a:txBody>
                  <a:tcPr marL="91425" marR="91425" marT="91425" marB="91425"/>
                </a:tc>
                <a:extLst>
                  <a:ext uri="{0D108BD9-81ED-4DB2-BD59-A6C34878D82A}">
                    <a16:rowId xmlns:a16="http://schemas.microsoft.com/office/drawing/2014/main" val="10002"/>
                  </a:ext>
                </a:extLst>
              </a:tr>
              <a:tr h="1784198">
                <a:tc>
                  <a:txBody>
                    <a:bodyPr/>
                    <a:lstStyle/>
                    <a:p>
                      <a:pPr marL="0" lvl="0" indent="0" algn="ctr"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External tools</a:t>
                      </a:r>
                    </a:p>
                  </a:txBody>
                  <a:tcPr marL="91425" marR="91425" marT="91425" marB="91425"/>
                </a:tc>
                <a:tc>
                  <a:txBody>
                    <a:bodyPr/>
                    <a:lstStyle/>
                    <a:p>
                      <a:pPr marL="285750" lvl="0" indent="-285750" algn="l" rtl="0">
                        <a:spcBef>
                          <a:spcPts val="0"/>
                        </a:spcBef>
                        <a:spcAft>
                          <a:spcPts val="0"/>
                        </a:spcAft>
                        <a:buClr>
                          <a:schemeClr val="bg1"/>
                        </a:buClr>
                        <a:buSzPct val="100000"/>
                        <a:buFont typeface="Arial" panose="020B0604020202020204" pitchFamily="34" charset="0"/>
                        <a:buChar char="•"/>
                      </a:pPr>
                      <a:r>
                        <a:rPr lang="en-US" sz="1600" dirty="0">
                          <a:solidFill>
                            <a:schemeClr val="lt1"/>
                          </a:solidFill>
                          <a:latin typeface="Twentieth Century"/>
                          <a:ea typeface="Twentieth Century"/>
                          <a:cs typeface="Twentieth Century"/>
                          <a:sym typeface="Twentieth Century"/>
                        </a:rPr>
                        <a:t>Tensorflow-1.15.0, OpenCV</a:t>
                      </a:r>
                    </a:p>
                    <a:p>
                      <a:pPr marL="285750" lvl="0" indent="-285750" algn="l" rtl="0">
                        <a:spcBef>
                          <a:spcPts val="0"/>
                        </a:spcBef>
                        <a:spcAft>
                          <a:spcPts val="0"/>
                        </a:spcAft>
                        <a:buClr>
                          <a:schemeClr val="bg1"/>
                        </a:buClr>
                        <a:buSzPct val="100000"/>
                        <a:buFont typeface="Arial" panose="020B0604020202020204" pitchFamily="34" charset="0"/>
                        <a:buChar char="•"/>
                      </a:pPr>
                      <a:r>
                        <a:rPr lang="en-US" sz="1600" dirty="0">
                          <a:solidFill>
                            <a:schemeClr val="lt1"/>
                          </a:solidFill>
                          <a:latin typeface="Twentieth Century"/>
                          <a:sym typeface="Twentieth Century"/>
                        </a:rPr>
                        <a:t>Keras-2.1.6</a:t>
                      </a:r>
                    </a:p>
                    <a:p>
                      <a:pPr marL="285750" lvl="0" indent="-285750" algn="l" rtl="0">
                        <a:spcBef>
                          <a:spcPts val="0"/>
                        </a:spcBef>
                        <a:spcAft>
                          <a:spcPts val="0"/>
                        </a:spcAft>
                        <a:buClr>
                          <a:schemeClr val="bg1"/>
                        </a:buClr>
                        <a:buSzPct val="100000"/>
                        <a:buFont typeface="Arial" panose="020B0604020202020204" pitchFamily="34" charset="0"/>
                        <a:buChar char="•"/>
                      </a:pPr>
                      <a:r>
                        <a:rPr lang="en-US" sz="1600" b="0" i="0" u="none" strike="noStrike" cap="none" dirty="0">
                          <a:solidFill>
                            <a:schemeClr val="lt1"/>
                          </a:solidFill>
                          <a:latin typeface="Twentieth Century"/>
                          <a:sym typeface="Arial"/>
                        </a:rPr>
                        <a:t>h5py-2.10.0</a:t>
                      </a:r>
                    </a:p>
                    <a:p>
                      <a:pPr marL="285750" lvl="0" indent="-285750" algn="l" rtl="0">
                        <a:spcBef>
                          <a:spcPts val="0"/>
                        </a:spcBef>
                        <a:spcAft>
                          <a:spcPts val="0"/>
                        </a:spcAft>
                        <a:buClr>
                          <a:schemeClr val="bg1"/>
                        </a:buClr>
                        <a:buSzPct val="100000"/>
                        <a:buFont typeface="Arial" panose="020B0604020202020204" pitchFamily="34" charset="0"/>
                        <a:buChar char="•"/>
                      </a:pPr>
                      <a:r>
                        <a:rPr lang="en-US" sz="1600" b="0" i="0" u="none" strike="noStrike" cap="none" dirty="0" err="1">
                          <a:solidFill>
                            <a:schemeClr val="lt1"/>
                          </a:solidFill>
                          <a:latin typeface="Twentieth Century"/>
                          <a:sym typeface="Arial"/>
                        </a:rPr>
                        <a:t>Pycocotools</a:t>
                      </a:r>
                      <a:endParaRPr lang="en-US" sz="1600" b="0" i="0" u="none" strike="noStrike" cap="none" dirty="0">
                        <a:solidFill>
                          <a:schemeClr val="lt1"/>
                        </a:solidFill>
                        <a:latin typeface="Twentieth Century"/>
                        <a:sym typeface="Arial"/>
                      </a:endParaRPr>
                    </a:p>
                    <a:p>
                      <a:pPr marL="285750" lvl="0" indent="-285750" algn="l" rtl="0">
                        <a:spcBef>
                          <a:spcPts val="0"/>
                        </a:spcBef>
                        <a:spcAft>
                          <a:spcPts val="0"/>
                        </a:spcAft>
                        <a:buClr>
                          <a:schemeClr val="bg1"/>
                        </a:buClr>
                        <a:buSzPct val="100000"/>
                        <a:buFont typeface="Arial" panose="020B0604020202020204" pitchFamily="34" charset="0"/>
                        <a:buChar char="•"/>
                      </a:pPr>
                      <a:r>
                        <a:rPr lang="en-US" sz="1600" b="0" i="0" u="none" strike="noStrike" cap="none" dirty="0">
                          <a:solidFill>
                            <a:schemeClr val="lt1"/>
                          </a:solidFill>
                          <a:latin typeface="Twentieth Century"/>
                          <a:sym typeface="Arial"/>
                        </a:rPr>
                        <a:t>Pandas</a:t>
                      </a:r>
                    </a:p>
                  </a:txBody>
                  <a:tcPr marL="91425" marR="91425" marT="91425" marB="91425"/>
                </a:tc>
                <a:extLst>
                  <a:ext uri="{0D108BD9-81ED-4DB2-BD59-A6C34878D82A}">
                    <a16:rowId xmlns:a16="http://schemas.microsoft.com/office/drawing/2014/main" val="10003"/>
                  </a:ext>
                </a:extLst>
              </a:tr>
              <a:tr h="2769618">
                <a:tc>
                  <a:txBody>
                    <a:bodyPr/>
                    <a:lstStyle/>
                    <a:p>
                      <a:pPr marL="0" lvl="0" indent="0" algn="ctr" rtl="0">
                        <a:spcBef>
                          <a:spcPts val="0"/>
                        </a:spcBef>
                        <a:spcAft>
                          <a:spcPts val="0"/>
                        </a:spcAft>
                        <a:buClr>
                          <a:schemeClr val="dk1"/>
                        </a:buClr>
                        <a:buSzPts val="1100"/>
                        <a:buFont typeface="Arial" panose="020B0604020202020204" pitchFamily="34" charset="0"/>
                        <a:buNone/>
                      </a:pPr>
                      <a:r>
                        <a:rPr lang="en-US" sz="1600" dirty="0">
                          <a:solidFill>
                            <a:schemeClr val="lt1"/>
                          </a:solidFill>
                          <a:latin typeface="Twentieth Century"/>
                          <a:ea typeface="Twentieth Century"/>
                          <a:cs typeface="Twentieth Century"/>
                          <a:sym typeface="Twentieth Century"/>
                        </a:rPr>
                        <a:t>System Requirement</a:t>
                      </a:r>
                    </a:p>
                  </a:txBody>
                  <a:tcPr marL="91425" marR="91425" marT="91425" marB="91425"/>
                </a:tc>
                <a:tc>
                  <a:txBody>
                    <a:bodyPr/>
                    <a:lstStyle/>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IN" sz="1600" b="0" i="0" u="none" strike="noStrike" cap="none" dirty="0">
                          <a:solidFill>
                            <a:schemeClr val="bg1"/>
                          </a:solidFill>
                          <a:effectLst/>
                          <a:latin typeface="Twentieth Century"/>
                          <a:ea typeface="Arial"/>
                          <a:cs typeface="Arial"/>
                          <a:sym typeface="Arial"/>
                        </a:rPr>
                        <a:t>Python 3.5–3.7</a:t>
                      </a:r>
                      <a:endParaRPr lang="en-US" sz="1600" b="0" i="0" u="none" strike="noStrike" cap="none" dirty="0">
                        <a:solidFill>
                          <a:schemeClr val="bg1"/>
                        </a:solidFill>
                        <a:effectLst/>
                        <a:latin typeface="Twentieth Century"/>
                        <a:ea typeface="Arial"/>
                        <a:cs typeface="Arial"/>
                        <a:sym typeface="Arial"/>
                      </a:endParaRPr>
                    </a:p>
                    <a:p>
                      <a:pPr marL="285750" indent="-285750">
                        <a:buClr>
                          <a:schemeClr val="bg1"/>
                        </a:buClr>
                        <a:buFont typeface="Arial" panose="020B0604020202020204" pitchFamily="34" charset="0"/>
                        <a:buChar char="•"/>
                      </a:pPr>
                      <a:r>
                        <a:rPr lang="en-US" sz="1600" b="0" i="0" u="none" strike="noStrike" cap="none" dirty="0">
                          <a:solidFill>
                            <a:schemeClr val="bg1"/>
                          </a:solidFill>
                          <a:effectLst/>
                          <a:latin typeface="Twentieth Century"/>
                          <a:ea typeface="Arial"/>
                          <a:cs typeface="Arial"/>
                          <a:sym typeface="Arial"/>
                        </a:rPr>
                        <a:t>pip 19.0 or later</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nn-NO" sz="1600" b="0" i="0" u="none" strike="noStrike" cap="none" dirty="0">
                          <a:solidFill>
                            <a:schemeClr val="bg1"/>
                          </a:solidFill>
                          <a:effectLst/>
                          <a:latin typeface="Twentieth Century"/>
                          <a:ea typeface="Arial"/>
                          <a:cs typeface="Arial"/>
                          <a:sym typeface="Arial"/>
                        </a:rPr>
                        <a:t>Microsoft Visual C++ Redistributable for Visual Studio 2015, 2017 and 2019</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600" b="0" i="0" u="none" strike="noStrike" cap="none" dirty="0">
                          <a:solidFill>
                            <a:schemeClr val="bg1"/>
                          </a:solidFill>
                          <a:effectLst/>
                          <a:latin typeface="Twentieth Century"/>
                          <a:ea typeface="Arial"/>
                          <a:cs typeface="Arial"/>
                          <a:sym typeface="Arial"/>
                        </a:rPr>
                        <a:t>Windows 7 or later (64-bit) </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600" b="0" i="0" u="none" strike="noStrike" cap="none" dirty="0">
                          <a:solidFill>
                            <a:schemeClr val="bg1"/>
                          </a:solidFill>
                          <a:effectLst/>
                          <a:latin typeface="Twentieth Century"/>
                          <a:ea typeface="Arial"/>
                          <a:cs typeface="Arial"/>
                          <a:sym typeface="Arial"/>
                        </a:rPr>
                        <a:t>GPU support requires a CUDA®-enabled card (Ubuntu and Windows)</a:t>
                      </a:r>
                      <a:endParaRPr lang="nn-NO" sz="1600" b="0" i="0" u="none" strike="noStrike" cap="none" dirty="0">
                        <a:solidFill>
                          <a:srgbClr val="000000"/>
                        </a:solidFill>
                        <a:effectLst/>
                        <a:latin typeface="Twentieth Century"/>
                        <a:ea typeface="Arial"/>
                        <a:cs typeface="Arial"/>
                        <a:sym typeface="Arial"/>
                      </a:endParaRPr>
                    </a:p>
                    <a:p>
                      <a:pPr marL="0" indent="0">
                        <a:buFont typeface="Arial" panose="020B0604020202020204" pitchFamily="34" charset="0"/>
                        <a:buNone/>
                      </a:pPr>
                      <a:endParaRPr lang="en-US" sz="1600" b="0" i="0" u="none" strike="noStrike" cap="none" dirty="0">
                        <a:solidFill>
                          <a:schemeClr val="bg1"/>
                        </a:solidFill>
                        <a:effectLst/>
                        <a:latin typeface="Twentieth Century"/>
                        <a:ea typeface="Arial"/>
                        <a:cs typeface="Arial"/>
                        <a:sym typeface="Arial"/>
                      </a:endParaRPr>
                    </a:p>
                    <a:p>
                      <a:pPr marL="0" lvl="0" indent="0" algn="ctr" rtl="0">
                        <a:spcBef>
                          <a:spcPts val="0"/>
                        </a:spcBef>
                        <a:spcAft>
                          <a:spcPts val="0"/>
                        </a:spcAft>
                        <a:buClr>
                          <a:schemeClr val="dk1"/>
                        </a:buClr>
                        <a:buSzPts val="1100"/>
                        <a:buFont typeface="Arial" panose="020B0604020202020204" pitchFamily="34" charset="0"/>
                        <a:buNone/>
                      </a:pPr>
                      <a:endParaRPr lang="en-US" sz="1600" b="0" i="0" u="none" strike="noStrike" cap="none" dirty="0">
                        <a:solidFill>
                          <a:schemeClr val="lt1"/>
                        </a:solidFill>
                        <a:latin typeface="Twentieth Century"/>
                        <a:sym typeface="Arial"/>
                      </a:endParaRPr>
                    </a:p>
                  </a:txBody>
                  <a:tcPr marL="91425" marR="91425" marT="91425" marB="91425"/>
                </a:tc>
                <a:extLst>
                  <a:ext uri="{0D108BD9-81ED-4DB2-BD59-A6C34878D82A}">
                    <a16:rowId xmlns:a16="http://schemas.microsoft.com/office/drawing/2014/main" val="3817807023"/>
                  </a:ext>
                </a:extLst>
              </a:tr>
            </a:tbl>
          </a:graphicData>
        </a:graphic>
      </p:graphicFrame>
      <p:pic>
        <p:nvPicPr>
          <p:cNvPr id="5" name="Picture 4">
            <a:extLst>
              <a:ext uri="{FF2B5EF4-FFF2-40B4-BE49-F238E27FC236}">
                <a16:creationId xmlns:a16="http://schemas.microsoft.com/office/drawing/2014/main" id="{6764A84C-4B21-4CAD-B440-6B300AB29488}"/>
              </a:ext>
            </a:extLst>
          </p:cNvPr>
          <p:cNvPicPr>
            <a:picLocks noChangeAspect="1"/>
          </p:cNvPicPr>
          <p:nvPr/>
        </p:nvPicPr>
        <p:blipFill>
          <a:blip r:embed="rId3"/>
          <a:stretch>
            <a:fillRect/>
          </a:stretch>
        </p:blipFill>
        <p:spPr>
          <a:xfrm>
            <a:off x="6728365" y="1356893"/>
            <a:ext cx="6010275" cy="3762375"/>
          </a:xfrm>
          <a:prstGeom prst="rect">
            <a:avLst/>
          </a:prstGeom>
        </p:spPr>
      </p:pic>
      <p:sp>
        <p:nvSpPr>
          <p:cNvPr id="2" name="Slide Number Placeholder 1">
            <a:extLst>
              <a:ext uri="{FF2B5EF4-FFF2-40B4-BE49-F238E27FC236}">
                <a16:creationId xmlns:a16="http://schemas.microsoft.com/office/drawing/2014/main" id="{D6FE1EE2-763D-45B7-BE58-AC58113961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400" smtClean="0"/>
              <a:t>8</a:t>
            </a:fld>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circle(in)">
                                      <p:cBhvr>
                                        <p:cTn id="7" dur="2000"/>
                                        <p:tgtEl>
                                          <p:spTgt spid="300"/>
                                        </p:tgtEl>
                                      </p:cBhvr>
                                    </p:animEffect>
                                  </p:childTnLst>
                                </p:cTn>
                              </p:par>
                            </p:childTnLst>
                          </p:cTn>
                        </p:par>
                        <p:par>
                          <p:cTn id="8" fill="hold">
                            <p:stCondLst>
                              <p:cond delay="2000"/>
                            </p:stCondLst>
                            <p:childTnLst>
                              <p:par>
                                <p:cTn id="9" presetID="42" presetClass="entr" presetSubtype="0" fill="hold" nodeType="after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fade">
                                      <p:cBhvr>
                                        <p:cTn id="11" dur="1000"/>
                                        <p:tgtEl>
                                          <p:spTgt spid="301"/>
                                        </p:tgtEl>
                                      </p:cBhvr>
                                    </p:animEffect>
                                    <p:anim calcmode="lin" valueType="num">
                                      <p:cBhvr>
                                        <p:cTn id="12" dur="1000" fill="hold"/>
                                        <p:tgtEl>
                                          <p:spTgt spid="301"/>
                                        </p:tgtEl>
                                        <p:attrNameLst>
                                          <p:attrName>ppt_x</p:attrName>
                                        </p:attrNameLst>
                                      </p:cBhvr>
                                      <p:tavLst>
                                        <p:tav tm="0">
                                          <p:val>
                                            <p:strVal val="#ppt_x"/>
                                          </p:val>
                                        </p:tav>
                                        <p:tav tm="100000">
                                          <p:val>
                                            <p:strVal val="#ppt_x"/>
                                          </p:val>
                                        </p:tav>
                                      </p:tavLst>
                                    </p:anim>
                                    <p:anim calcmode="lin" valueType="num">
                                      <p:cBhvr>
                                        <p:cTn id="13" dur="1000" fill="hold"/>
                                        <p:tgtEl>
                                          <p:spTgt spid="301"/>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A5EE-6938-4C6A-BB9E-409AE375E873}"/>
              </a:ext>
            </a:extLst>
          </p:cNvPr>
          <p:cNvSpPr>
            <a:spLocks noGrp="1"/>
          </p:cNvSpPr>
          <p:nvPr>
            <p:ph type="title"/>
          </p:nvPr>
        </p:nvSpPr>
        <p:spPr>
          <a:xfrm>
            <a:off x="1141412" y="117988"/>
            <a:ext cx="9905998" cy="657430"/>
          </a:xfrm>
        </p:spPr>
        <p:txBody>
          <a:bodyPr/>
          <a:lstStyle/>
          <a:p>
            <a:r>
              <a:rPr lang="en-IN" b="1" u="sng" dirty="0"/>
              <a:t>Demo</a:t>
            </a:r>
            <a:r>
              <a:rPr lang="en-IN" dirty="0"/>
              <a:t>:</a:t>
            </a:r>
          </a:p>
        </p:txBody>
      </p:sp>
      <p:sp>
        <p:nvSpPr>
          <p:cNvPr id="3" name="Slide Number Placeholder 2">
            <a:extLst>
              <a:ext uri="{FF2B5EF4-FFF2-40B4-BE49-F238E27FC236}">
                <a16:creationId xmlns:a16="http://schemas.microsoft.com/office/drawing/2014/main" id="{43628697-4D4E-432F-802E-714FEB76C5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4" name="Mini Project_1-1">
            <a:hlinkClick r:id="" action="ppaction://media"/>
            <a:extLst>
              <a:ext uri="{FF2B5EF4-FFF2-40B4-BE49-F238E27FC236}">
                <a16:creationId xmlns:a16="http://schemas.microsoft.com/office/drawing/2014/main" id="{8F964C23-D955-4E64-9C54-6C1662B566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4983" y="864113"/>
            <a:ext cx="9738855" cy="5477694"/>
          </a:xfrm>
          <a:prstGeom prst="rect">
            <a:avLst/>
          </a:prstGeom>
        </p:spPr>
      </p:pic>
    </p:spTree>
    <p:extLst>
      <p:ext uri="{BB962C8B-B14F-4D97-AF65-F5344CB8AC3E}">
        <p14:creationId xmlns:p14="http://schemas.microsoft.com/office/powerpoint/2010/main" val="15705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792</Words>
  <Application>Microsoft Office PowerPoint</Application>
  <PresentationFormat>Widescreen</PresentationFormat>
  <Paragraphs>90</Paragraphs>
  <Slides>12</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Consolas</vt:lpstr>
      <vt:lpstr>Twentieth Century</vt:lpstr>
      <vt:lpstr>Circuit</vt:lpstr>
      <vt:lpstr>SIGN LANGUAGE RECOGNITION</vt:lpstr>
      <vt:lpstr>SIGN USED IN ASL</vt:lpstr>
      <vt:lpstr>INTRODUCTION </vt:lpstr>
      <vt:lpstr>OUR WORK</vt:lpstr>
      <vt:lpstr>RESEARCH GAPS</vt:lpstr>
      <vt:lpstr>FLOW OF SYSTEM </vt:lpstr>
      <vt:lpstr>Dataset:</vt:lpstr>
      <vt:lpstr>HARDWARE AND SOFTWARE DETAILS </vt:lpstr>
      <vt:lpstr>Demo:</vt:lpstr>
      <vt:lpstr>CONCLUSION AND 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RECOGNITION</dc:title>
  <dc:creator>Sudarshan Tarmale</dc:creator>
  <cp:lastModifiedBy>Gunjan Agarwal</cp:lastModifiedBy>
  <cp:revision>18</cp:revision>
  <dcterms:modified xsi:type="dcterms:W3CDTF">2022-04-10T18:04:14Z</dcterms:modified>
</cp:coreProperties>
</file>